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94" r:id="rId4"/>
    <p:sldId id="264" r:id="rId5"/>
    <p:sldId id="265" r:id="rId6"/>
    <p:sldId id="266" r:id="rId7"/>
    <p:sldId id="379" r:id="rId8"/>
    <p:sldId id="364" r:id="rId9"/>
    <p:sldId id="365" r:id="rId10"/>
    <p:sldId id="366" r:id="rId11"/>
    <p:sldId id="367" r:id="rId12"/>
    <p:sldId id="368" r:id="rId13"/>
    <p:sldId id="369" r:id="rId14"/>
    <p:sldId id="370" r:id="rId15"/>
    <p:sldId id="371" r:id="rId16"/>
    <p:sldId id="273" r:id="rId17"/>
    <p:sldId id="372" r:id="rId18"/>
    <p:sldId id="373" r:id="rId19"/>
    <p:sldId id="374" r:id="rId20"/>
    <p:sldId id="375" r:id="rId21"/>
    <p:sldId id="376" r:id="rId22"/>
    <p:sldId id="377" r:id="rId23"/>
    <p:sldId id="268" r:id="rId24"/>
    <p:sldId id="269" r:id="rId25"/>
    <p:sldId id="270" r:id="rId26"/>
    <p:sldId id="303" r:id="rId27"/>
    <p:sldId id="305" r:id="rId28"/>
    <p:sldId id="338" r:id="rId29"/>
    <p:sldId id="306" r:id="rId30"/>
    <p:sldId id="307"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86" r:id="rId59"/>
    <p:sldId id="385" r:id="rId60"/>
    <p:sldId id="336" r:id="rId61"/>
    <p:sldId id="337" r:id="rId62"/>
    <p:sldId id="380" r:id="rId63"/>
    <p:sldId id="381" r:id="rId64"/>
    <p:sldId id="382" r:id="rId65"/>
    <p:sldId id="383" r:id="rId66"/>
    <p:sldId id="405" r:id="rId67"/>
    <p:sldId id="384" r:id="rId68"/>
    <p:sldId id="387" r:id="rId69"/>
    <p:sldId id="388" r:id="rId70"/>
    <p:sldId id="389" r:id="rId71"/>
    <p:sldId id="404" r:id="rId72"/>
    <p:sldId id="339" r:id="rId73"/>
    <p:sldId id="258" r:id="rId74"/>
    <p:sldId id="259" r:id="rId75"/>
    <p:sldId id="260" r:id="rId76"/>
    <p:sldId id="261" r:id="rId77"/>
    <p:sldId id="262" r:id="rId78"/>
    <p:sldId id="263" r:id="rId79"/>
    <p:sldId id="340" r:id="rId80"/>
    <p:sldId id="341" r:id="rId81"/>
    <p:sldId id="342" r:id="rId82"/>
    <p:sldId id="267" r:id="rId83"/>
    <p:sldId id="343" r:id="rId84"/>
    <p:sldId id="344" r:id="rId85"/>
    <p:sldId id="345" r:id="rId86"/>
    <p:sldId id="271" r:id="rId87"/>
    <p:sldId id="272" r:id="rId88"/>
    <p:sldId id="274" r:id="rId89"/>
    <p:sldId id="275" r:id="rId90"/>
    <p:sldId id="285" r:id="rId91"/>
    <p:sldId id="276" r:id="rId92"/>
    <p:sldId id="277" r:id="rId93"/>
    <p:sldId id="278" r:id="rId94"/>
    <p:sldId id="279" r:id="rId95"/>
    <p:sldId id="284" r:id="rId96"/>
    <p:sldId id="280" r:id="rId97"/>
    <p:sldId id="281" r:id="rId98"/>
    <p:sldId id="282" r:id="rId99"/>
    <p:sldId id="283" r:id="rId100"/>
    <p:sldId id="392" r:id="rId101"/>
    <p:sldId id="393" r:id="rId102"/>
    <p:sldId id="395" r:id="rId103"/>
    <p:sldId id="286" r:id="rId104"/>
    <p:sldId id="397" r:id="rId105"/>
    <p:sldId id="398" r:id="rId106"/>
    <p:sldId id="399" r:id="rId107"/>
    <p:sldId id="400" r:id="rId108"/>
    <p:sldId id="401" r:id="rId109"/>
    <p:sldId id="436" r:id="rId110"/>
    <p:sldId id="346" r:id="rId111"/>
    <p:sldId id="347" r:id="rId112"/>
    <p:sldId id="348" r:id="rId113"/>
    <p:sldId id="349" r:id="rId114"/>
    <p:sldId id="350" r:id="rId115"/>
    <p:sldId id="391" r:id="rId116"/>
    <p:sldId id="351" r:id="rId117"/>
    <p:sldId id="352" r:id="rId118"/>
    <p:sldId id="353" r:id="rId119"/>
    <p:sldId id="354" r:id="rId120"/>
    <p:sldId id="355" r:id="rId121"/>
    <p:sldId id="356" r:id="rId122"/>
    <p:sldId id="357" r:id="rId123"/>
    <p:sldId id="358" r:id="rId124"/>
    <p:sldId id="359" r:id="rId125"/>
    <p:sldId id="360" r:id="rId126"/>
    <p:sldId id="361" r:id="rId127"/>
    <p:sldId id="362" r:id="rId128"/>
    <p:sldId id="363" r:id="rId129"/>
    <p:sldId id="402" r:id="rId130"/>
    <p:sldId id="403" r:id="rId131"/>
    <p:sldId id="406" r:id="rId132"/>
    <p:sldId id="407" r:id="rId133"/>
    <p:sldId id="408" r:id="rId134"/>
    <p:sldId id="409" r:id="rId135"/>
    <p:sldId id="410" r:id="rId136"/>
    <p:sldId id="411" r:id="rId137"/>
    <p:sldId id="412" r:id="rId138"/>
    <p:sldId id="413" r:id="rId139"/>
    <p:sldId id="414" r:id="rId140"/>
    <p:sldId id="415" r:id="rId141"/>
    <p:sldId id="416" r:id="rId142"/>
    <p:sldId id="417" r:id="rId143"/>
    <p:sldId id="418" r:id="rId144"/>
    <p:sldId id="419" r:id="rId145"/>
    <p:sldId id="420" r:id="rId146"/>
    <p:sldId id="421" r:id="rId147"/>
    <p:sldId id="422" r:id="rId148"/>
    <p:sldId id="423" r:id="rId149"/>
    <p:sldId id="424" r:id="rId150"/>
    <p:sldId id="425" r:id="rId151"/>
    <p:sldId id="426" r:id="rId152"/>
    <p:sldId id="427" r:id="rId153"/>
    <p:sldId id="428" r:id="rId154"/>
    <p:sldId id="429" r:id="rId155"/>
    <p:sldId id="437" r:id="rId156"/>
    <p:sldId id="438" r:id="rId157"/>
    <p:sldId id="440" r:id="rId158"/>
    <p:sldId id="441" r:id="rId159"/>
    <p:sldId id="442" r:id="rId160"/>
    <p:sldId id="439" r:id="rId161"/>
    <p:sldId id="443" r:id="rId162"/>
    <p:sldId id="444" r:id="rId163"/>
    <p:sldId id="430" r:id="rId164"/>
    <p:sldId id="431" r:id="rId165"/>
    <p:sldId id="432" r:id="rId166"/>
    <p:sldId id="433" r:id="rId167"/>
    <p:sldId id="435" r:id="rId168"/>
    <p:sldId id="434" r:id="rId1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6AA85B-A4F1-4C5A-BEC2-F78688129270}">
          <p14:sldIdLst>
            <p14:sldId id="256"/>
            <p14:sldId id="257"/>
            <p14:sldId id="394"/>
            <p14:sldId id="264"/>
            <p14:sldId id="265"/>
            <p14:sldId id="266"/>
            <p14:sldId id="379"/>
            <p14:sldId id="364"/>
            <p14:sldId id="365"/>
            <p14:sldId id="366"/>
            <p14:sldId id="367"/>
            <p14:sldId id="368"/>
            <p14:sldId id="369"/>
            <p14:sldId id="370"/>
            <p14:sldId id="371"/>
            <p14:sldId id="273"/>
            <p14:sldId id="372"/>
            <p14:sldId id="373"/>
            <p14:sldId id="374"/>
            <p14:sldId id="375"/>
            <p14:sldId id="376"/>
            <p14:sldId id="377"/>
            <p14:sldId id="268"/>
            <p14:sldId id="269"/>
            <p14:sldId id="270"/>
            <p14:sldId id="303"/>
            <p14:sldId id="305"/>
            <p14:sldId id="338"/>
            <p14:sldId id="306"/>
            <p14:sldId id="307"/>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86"/>
            <p14:sldId id="385"/>
            <p14:sldId id="336"/>
            <p14:sldId id="337"/>
            <p14:sldId id="380"/>
            <p14:sldId id="381"/>
            <p14:sldId id="382"/>
            <p14:sldId id="383"/>
            <p14:sldId id="405"/>
            <p14:sldId id="384"/>
            <p14:sldId id="387"/>
            <p14:sldId id="388"/>
            <p14:sldId id="389"/>
            <p14:sldId id="404"/>
            <p14:sldId id="339"/>
            <p14:sldId id="258"/>
            <p14:sldId id="259"/>
            <p14:sldId id="260"/>
            <p14:sldId id="261"/>
            <p14:sldId id="262"/>
            <p14:sldId id="263"/>
            <p14:sldId id="340"/>
            <p14:sldId id="341"/>
            <p14:sldId id="342"/>
            <p14:sldId id="267"/>
            <p14:sldId id="343"/>
            <p14:sldId id="344"/>
            <p14:sldId id="345"/>
            <p14:sldId id="271"/>
            <p14:sldId id="272"/>
            <p14:sldId id="274"/>
            <p14:sldId id="275"/>
            <p14:sldId id="285"/>
            <p14:sldId id="276"/>
            <p14:sldId id="277"/>
            <p14:sldId id="278"/>
            <p14:sldId id="279"/>
            <p14:sldId id="284"/>
            <p14:sldId id="280"/>
            <p14:sldId id="281"/>
            <p14:sldId id="282"/>
            <p14:sldId id="283"/>
            <p14:sldId id="392"/>
            <p14:sldId id="393"/>
            <p14:sldId id="395"/>
            <p14:sldId id="286"/>
            <p14:sldId id="397"/>
            <p14:sldId id="398"/>
            <p14:sldId id="399"/>
            <p14:sldId id="400"/>
            <p14:sldId id="401"/>
            <p14:sldId id="436"/>
            <p14:sldId id="346"/>
            <p14:sldId id="347"/>
            <p14:sldId id="348"/>
            <p14:sldId id="349"/>
            <p14:sldId id="350"/>
            <p14:sldId id="391"/>
            <p14:sldId id="351"/>
            <p14:sldId id="352"/>
            <p14:sldId id="353"/>
            <p14:sldId id="354"/>
            <p14:sldId id="355"/>
            <p14:sldId id="356"/>
            <p14:sldId id="357"/>
            <p14:sldId id="358"/>
            <p14:sldId id="359"/>
            <p14:sldId id="360"/>
            <p14:sldId id="361"/>
            <p14:sldId id="362"/>
            <p14:sldId id="363"/>
            <p14:sldId id="402"/>
            <p14:sldId id="403"/>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7"/>
            <p14:sldId id="438"/>
            <p14:sldId id="440"/>
            <p14:sldId id="441"/>
            <p14:sldId id="442"/>
            <p14:sldId id="439"/>
            <p14:sldId id="443"/>
            <p14:sldId id="444"/>
            <p14:sldId id="430"/>
            <p14:sldId id="431"/>
            <p14:sldId id="432"/>
            <p14:sldId id="433"/>
            <p14:sldId id="435"/>
            <p14:sldId id="4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12/11/2023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12/11/2023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5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nodejs.org/dist/v16.8.0/node-v16.8.0-linux-x64.tar.xz"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3FAE-787D-D5AB-E701-7884FCCE51B1}"/>
              </a:ext>
            </a:extLst>
          </p:cNvPr>
          <p:cNvSpPr>
            <a:spLocks noGrp="1"/>
          </p:cNvSpPr>
          <p:nvPr>
            <p:ph type="ctrTitle"/>
          </p:nvPr>
        </p:nvSpPr>
        <p:spPr/>
        <p:txBody>
          <a:bodyPr/>
          <a:lstStyle/>
          <a:p>
            <a:r>
              <a:rPr lang="en-IN" dirty="0"/>
              <a:t>JavaScript</a:t>
            </a:r>
          </a:p>
        </p:txBody>
      </p:sp>
      <p:sp>
        <p:nvSpPr>
          <p:cNvPr id="3" name="Subtitle 2">
            <a:extLst>
              <a:ext uri="{FF2B5EF4-FFF2-40B4-BE49-F238E27FC236}">
                <a16:creationId xmlns:a16="http://schemas.microsoft.com/office/drawing/2014/main" id="{CF735689-20F6-7E62-6CB3-7A85C2295BD4}"/>
              </a:ext>
            </a:extLst>
          </p:cNvPr>
          <p:cNvSpPr>
            <a:spLocks noGrp="1"/>
          </p:cNvSpPr>
          <p:nvPr>
            <p:ph type="subTitle" idx="1"/>
          </p:nvPr>
        </p:nvSpPr>
        <p:spPr/>
        <p:txBody>
          <a:bodyPr/>
          <a:lstStyle/>
          <a:p>
            <a:pPr algn="r"/>
            <a:r>
              <a:rPr lang="en-IN" dirty="0"/>
              <a:t>Deepak H G</a:t>
            </a:r>
          </a:p>
        </p:txBody>
      </p:sp>
    </p:spTree>
    <p:extLst>
      <p:ext uri="{BB962C8B-B14F-4D97-AF65-F5344CB8AC3E}">
        <p14:creationId xmlns:p14="http://schemas.microsoft.com/office/powerpoint/2010/main" val="2924751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29765-4D9F-8FE6-EBC9-85BAE60A9634}"/>
              </a:ext>
            </a:extLst>
          </p:cNvPr>
          <p:cNvSpPr>
            <a:spLocks noGrp="1"/>
          </p:cNvSpPr>
          <p:nvPr>
            <p:ph type="title"/>
          </p:nvPr>
        </p:nvSpPr>
        <p:spPr/>
        <p:txBody>
          <a:bodyPr/>
          <a:lstStyle/>
          <a:p>
            <a:r>
              <a:rPr lang="en-IN" dirty="0"/>
              <a:t>Adding javascript in html</a:t>
            </a:r>
          </a:p>
        </p:txBody>
      </p:sp>
      <p:sp>
        <p:nvSpPr>
          <p:cNvPr id="3" name="Content Placeholder 2">
            <a:extLst>
              <a:ext uri="{FF2B5EF4-FFF2-40B4-BE49-F238E27FC236}">
                <a16:creationId xmlns:a16="http://schemas.microsoft.com/office/drawing/2014/main" id="{81CD534D-A03F-B2F5-26E7-AECD1D8FE667}"/>
              </a:ext>
            </a:extLst>
          </p:cNvPr>
          <p:cNvSpPr>
            <a:spLocks noGrp="1"/>
          </p:cNvSpPr>
          <p:nvPr>
            <p:ph idx="1"/>
          </p:nvPr>
        </p:nvSpPr>
        <p:spPr/>
        <p:txBody>
          <a:bodyPr/>
          <a:lstStyle/>
          <a:p>
            <a:r>
              <a:rPr lang="en-IN" dirty="0"/>
              <a:t>Adding </a:t>
            </a:r>
            <a:r>
              <a:rPr lang="en-IN" b="1" dirty="0"/>
              <a:t>&lt;script&gt; </a:t>
            </a:r>
            <a:r>
              <a:rPr lang="en-IN" dirty="0"/>
              <a:t>tag in the </a:t>
            </a:r>
            <a:r>
              <a:rPr lang="en-IN" b="1" dirty="0"/>
              <a:t>&lt;body&gt; </a:t>
            </a:r>
            <a:r>
              <a:rPr lang="en-IN" dirty="0"/>
              <a:t>section</a:t>
            </a:r>
          </a:p>
          <a:p>
            <a:endParaRPr lang="en-IN" dirty="0"/>
          </a:p>
          <a:p>
            <a:endParaRPr lang="en-IN" dirty="0"/>
          </a:p>
          <a:p>
            <a:endParaRPr lang="en-IN" dirty="0"/>
          </a:p>
          <a:p>
            <a:endParaRPr lang="en-IN" dirty="0"/>
          </a:p>
          <a:p>
            <a:pPr lvl="1"/>
            <a:r>
              <a:rPr lang="en-IN" dirty="0"/>
              <a:t>Placing the </a:t>
            </a:r>
            <a:r>
              <a:rPr lang="en-IN" b="1" dirty="0"/>
              <a:t>&lt;script&gt; </a:t>
            </a:r>
            <a:r>
              <a:rPr lang="en-IN" dirty="0"/>
              <a:t>tag at the bottom of the </a:t>
            </a:r>
            <a:r>
              <a:rPr lang="en-IN" b="1" dirty="0"/>
              <a:t>&lt;body&gt; </a:t>
            </a:r>
            <a:r>
              <a:rPr lang="en-IN" dirty="0"/>
              <a:t>element improves the display speed as the script interpretation slows down the display.</a:t>
            </a:r>
          </a:p>
          <a:p>
            <a:endParaRPr lang="en-IN" dirty="0"/>
          </a:p>
          <a:p>
            <a:endParaRPr lang="en-IN" dirty="0"/>
          </a:p>
          <a:p>
            <a:endParaRPr lang="en-IN" dirty="0"/>
          </a:p>
        </p:txBody>
      </p:sp>
      <p:pic>
        <p:nvPicPr>
          <p:cNvPr id="10" name="Picture 9">
            <a:extLst>
              <a:ext uri="{FF2B5EF4-FFF2-40B4-BE49-F238E27FC236}">
                <a16:creationId xmlns:a16="http://schemas.microsoft.com/office/drawing/2014/main" id="{09D3D1DC-4DD8-B283-EBA6-B76E9546BE98}"/>
              </a:ext>
            </a:extLst>
          </p:cNvPr>
          <p:cNvPicPr>
            <a:picLocks noChangeAspect="1"/>
          </p:cNvPicPr>
          <p:nvPr/>
        </p:nvPicPr>
        <p:blipFill rotWithShape="1">
          <a:blip r:embed="rId2"/>
          <a:srcRect l="21471" t="1" r="22426" b="63435"/>
          <a:stretch/>
        </p:blipFill>
        <p:spPr>
          <a:xfrm>
            <a:off x="6374854" y="2658299"/>
            <a:ext cx="4680000" cy="1620371"/>
          </a:xfrm>
          <a:prstGeom prst="rect">
            <a:avLst/>
          </a:prstGeom>
        </p:spPr>
      </p:pic>
      <p:pic>
        <p:nvPicPr>
          <p:cNvPr id="5" name="Picture 4">
            <a:extLst>
              <a:ext uri="{FF2B5EF4-FFF2-40B4-BE49-F238E27FC236}">
                <a16:creationId xmlns:a16="http://schemas.microsoft.com/office/drawing/2014/main" id="{26833D20-BCA0-4C14-DFEC-3BA38D7A11DC}"/>
              </a:ext>
            </a:extLst>
          </p:cNvPr>
          <p:cNvPicPr>
            <a:picLocks noChangeAspect="1"/>
          </p:cNvPicPr>
          <p:nvPr/>
        </p:nvPicPr>
        <p:blipFill rotWithShape="1">
          <a:blip r:embed="rId3"/>
          <a:srcRect l="14411" t="11176" r="36176" b="59066"/>
          <a:stretch/>
        </p:blipFill>
        <p:spPr>
          <a:xfrm>
            <a:off x="1451579" y="2680339"/>
            <a:ext cx="4680000" cy="1497321"/>
          </a:xfrm>
          <a:prstGeom prst="rect">
            <a:avLst/>
          </a:prstGeom>
        </p:spPr>
      </p:pic>
    </p:spTree>
    <p:extLst>
      <p:ext uri="{BB962C8B-B14F-4D97-AF65-F5344CB8AC3E}">
        <p14:creationId xmlns:p14="http://schemas.microsoft.com/office/powerpoint/2010/main" val="25958133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83B8-131B-49B3-1467-585589275FDE}"/>
              </a:ext>
            </a:extLst>
          </p:cNvPr>
          <p:cNvSpPr>
            <a:spLocks noGrp="1"/>
          </p:cNvSpPr>
          <p:nvPr>
            <p:ph type="title"/>
          </p:nvPr>
        </p:nvSpPr>
        <p:spPr/>
        <p:txBody>
          <a:bodyPr/>
          <a:lstStyle/>
          <a:p>
            <a:r>
              <a:rPr lang="en-IN" dirty="0"/>
              <a:t>Array Methods</a:t>
            </a:r>
          </a:p>
        </p:txBody>
      </p:sp>
      <p:sp>
        <p:nvSpPr>
          <p:cNvPr id="3" name="Content Placeholder 2">
            <a:extLst>
              <a:ext uri="{FF2B5EF4-FFF2-40B4-BE49-F238E27FC236}">
                <a16:creationId xmlns:a16="http://schemas.microsoft.com/office/drawing/2014/main" id="{277CE526-F6B1-1236-7675-3182CA0DD8C0}"/>
              </a:ext>
            </a:extLst>
          </p:cNvPr>
          <p:cNvSpPr>
            <a:spLocks noGrp="1"/>
          </p:cNvSpPr>
          <p:nvPr>
            <p:ph idx="1"/>
          </p:nvPr>
        </p:nvSpPr>
        <p:spPr/>
        <p:txBody>
          <a:bodyPr/>
          <a:lstStyle/>
          <a:p>
            <a:r>
              <a:rPr lang="en-IN" b="1" i="1" dirty="0"/>
              <a:t>find() </a:t>
            </a:r>
            <a:r>
              <a:rPr lang="en-IN" i="1" dirty="0"/>
              <a:t>method</a:t>
            </a:r>
          </a:p>
          <a:p>
            <a:pPr lvl="1"/>
            <a:r>
              <a:rPr lang="en-IN" dirty="0"/>
              <a:t>To check whether a value is present in an array.</a:t>
            </a:r>
          </a:p>
        </p:txBody>
      </p:sp>
    </p:spTree>
    <p:extLst>
      <p:ext uri="{BB962C8B-B14F-4D97-AF65-F5344CB8AC3E}">
        <p14:creationId xmlns:p14="http://schemas.microsoft.com/office/powerpoint/2010/main" val="21690275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47F47-7F73-65B6-61AF-EAB24AFB3CF5}"/>
              </a:ext>
            </a:extLst>
          </p:cNvPr>
          <p:cNvSpPr>
            <a:spLocks noGrp="1"/>
          </p:cNvSpPr>
          <p:nvPr>
            <p:ph type="title"/>
          </p:nvPr>
        </p:nvSpPr>
        <p:spPr/>
        <p:txBody>
          <a:bodyPr/>
          <a:lstStyle/>
          <a:p>
            <a:r>
              <a:rPr lang="en-IN" dirty="0"/>
              <a:t>Array Methods</a:t>
            </a:r>
          </a:p>
        </p:txBody>
      </p:sp>
      <p:sp>
        <p:nvSpPr>
          <p:cNvPr id="3" name="Content Placeholder 2">
            <a:extLst>
              <a:ext uri="{FF2B5EF4-FFF2-40B4-BE49-F238E27FC236}">
                <a16:creationId xmlns:a16="http://schemas.microsoft.com/office/drawing/2014/main" id="{2DCF5213-59F1-F7E7-0F55-FBB7AB9470D5}"/>
              </a:ext>
            </a:extLst>
          </p:cNvPr>
          <p:cNvSpPr>
            <a:spLocks noGrp="1"/>
          </p:cNvSpPr>
          <p:nvPr>
            <p:ph idx="1"/>
          </p:nvPr>
        </p:nvSpPr>
        <p:spPr/>
        <p:txBody>
          <a:bodyPr/>
          <a:lstStyle/>
          <a:p>
            <a:r>
              <a:rPr lang="en-IN" b="1" i="1" dirty="0"/>
              <a:t>indexOf() </a:t>
            </a:r>
            <a:r>
              <a:rPr lang="en-IN" dirty="0"/>
              <a:t>method</a:t>
            </a:r>
          </a:p>
          <a:p>
            <a:pPr lvl="1"/>
            <a:r>
              <a:rPr lang="en-IN" dirty="0"/>
              <a:t>To find the position of an element in an array.</a:t>
            </a:r>
          </a:p>
          <a:p>
            <a:pPr lvl="1"/>
            <a:r>
              <a:rPr lang="en-US" dirty="0"/>
              <a:t>Returns the index on which the value is found. </a:t>
            </a:r>
          </a:p>
          <a:p>
            <a:pPr lvl="1"/>
            <a:r>
              <a:rPr lang="en-US" dirty="0"/>
              <a:t>If a value occurs in an array more than once, it will return the first occurrence. </a:t>
            </a:r>
          </a:p>
          <a:p>
            <a:pPr lvl="1"/>
            <a:r>
              <a:rPr lang="en-US" dirty="0"/>
              <a:t>If the value is not found, it will return -1.</a:t>
            </a:r>
            <a:endParaRPr lang="en-IN" dirty="0"/>
          </a:p>
        </p:txBody>
      </p:sp>
      <p:pic>
        <p:nvPicPr>
          <p:cNvPr id="5" name="Picture 4">
            <a:extLst>
              <a:ext uri="{FF2B5EF4-FFF2-40B4-BE49-F238E27FC236}">
                <a16:creationId xmlns:a16="http://schemas.microsoft.com/office/drawing/2014/main" id="{3EE0334D-5937-AB0F-C49D-4E96C2123F71}"/>
              </a:ext>
            </a:extLst>
          </p:cNvPr>
          <p:cNvPicPr>
            <a:picLocks noChangeAspect="1"/>
          </p:cNvPicPr>
          <p:nvPr/>
        </p:nvPicPr>
        <p:blipFill rotWithShape="1">
          <a:blip r:embed="rId2"/>
          <a:srcRect l="17794" t="8270" r="52426" b="67370"/>
          <a:stretch/>
        </p:blipFill>
        <p:spPr>
          <a:xfrm>
            <a:off x="1451579" y="4026345"/>
            <a:ext cx="3313636" cy="1440000"/>
          </a:xfrm>
          <a:prstGeom prst="rect">
            <a:avLst/>
          </a:prstGeom>
        </p:spPr>
      </p:pic>
      <p:pic>
        <p:nvPicPr>
          <p:cNvPr id="7" name="Picture 6">
            <a:extLst>
              <a:ext uri="{FF2B5EF4-FFF2-40B4-BE49-F238E27FC236}">
                <a16:creationId xmlns:a16="http://schemas.microsoft.com/office/drawing/2014/main" id="{263904C3-8E3A-98E6-B8FC-71ADAC00D357}"/>
              </a:ext>
            </a:extLst>
          </p:cNvPr>
          <p:cNvPicPr>
            <a:picLocks noChangeAspect="1"/>
          </p:cNvPicPr>
          <p:nvPr/>
        </p:nvPicPr>
        <p:blipFill rotWithShape="1">
          <a:blip r:embed="rId3"/>
          <a:srcRect l="17794" t="54083" r="64117" b="36920"/>
          <a:stretch/>
        </p:blipFill>
        <p:spPr>
          <a:xfrm>
            <a:off x="5605008" y="4026345"/>
            <a:ext cx="5449846" cy="1440000"/>
          </a:xfrm>
          <a:prstGeom prst="rect">
            <a:avLst/>
          </a:prstGeom>
        </p:spPr>
      </p:pic>
    </p:spTree>
    <p:extLst>
      <p:ext uri="{BB962C8B-B14F-4D97-AF65-F5344CB8AC3E}">
        <p14:creationId xmlns:p14="http://schemas.microsoft.com/office/powerpoint/2010/main" val="23887066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0D8D-F717-F9C2-B85A-FD4333A1CF0B}"/>
              </a:ext>
            </a:extLst>
          </p:cNvPr>
          <p:cNvSpPr>
            <a:spLocks noGrp="1"/>
          </p:cNvSpPr>
          <p:nvPr>
            <p:ph type="title"/>
          </p:nvPr>
        </p:nvSpPr>
        <p:spPr/>
        <p:txBody>
          <a:bodyPr/>
          <a:lstStyle/>
          <a:p>
            <a:r>
              <a:rPr lang="en-IN" dirty="0"/>
              <a:t>Array Methods</a:t>
            </a:r>
          </a:p>
        </p:txBody>
      </p:sp>
      <p:sp>
        <p:nvSpPr>
          <p:cNvPr id="3" name="Content Placeholder 2">
            <a:extLst>
              <a:ext uri="{FF2B5EF4-FFF2-40B4-BE49-F238E27FC236}">
                <a16:creationId xmlns:a16="http://schemas.microsoft.com/office/drawing/2014/main" id="{B5DCE0C1-6BCB-B369-977C-C902730778F8}"/>
              </a:ext>
            </a:extLst>
          </p:cNvPr>
          <p:cNvSpPr>
            <a:spLocks noGrp="1"/>
          </p:cNvSpPr>
          <p:nvPr>
            <p:ph idx="1"/>
          </p:nvPr>
        </p:nvSpPr>
        <p:spPr/>
        <p:txBody>
          <a:bodyPr/>
          <a:lstStyle/>
          <a:p>
            <a:r>
              <a:rPr lang="en-IN" b="1" dirty="0"/>
              <a:t>lastIndexOf()</a:t>
            </a:r>
            <a:r>
              <a:rPr lang="en-IN" dirty="0"/>
              <a:t> method</a:t>
            </a:r>
          </a:p>
          <a:p>
            <a:pPr lvl="1"/>
            <a:r>
              <a:rPr lang="en-IN" dirty="0"/>
              <a:t>To find the last position of an element in an array.</a:t>
            </a:r>
          </a:p>
          <a:p>
            <a:pPr lvl="1"/>
            <a:endParaRPr lang="en-IN" dirty="0"/>
          </a:p>
        </p:txBody>
      </p:sp>
      <p:pic>
        <p:nvPicPr>
          <p:cNvPr id="5" name="Picture 4">
            <a:extLst>
              <a:ext uri="{FF2B5EF4-FFF2-40B4-BE49-F238E27FC236}">
                <a16:creationId xmlns:a16="http://schemas.microsoft.com/office/drawing/2014/main" id="{CFA9F822-598D-8740-0A38-DFF8861A8F97}"/>
              </a:ext>
            </a:extLst>
          </p:cNvPr>
          <p:cNvPicPr>
            <a:picLocks noChangeAspect="1"/>
          </p:cNvPicPr>
          <p:nvPr/>
        </p:nvPicPr>
        <p:blipFill rotWithShape="1">
          <a:blip r:embed="rId2"/>
          <a:srcRect l="17721" t="8271" r="50514" b="77473"/>
          <a:stretch/>
        </p:blipFill>
        <p:spPr>
          <a:xfrm>
            <a:off x="1451579" y="3021038"/>
            <a:ext cx="6039603" cy="1440000"/>
          </a:xfrm>
          <a:prstGeom prst="rect">
            <a:avLst/>
          </a:prstGeom>
        </p:spPr>
      </p:pic>
      <p:pic>
        <p:nvPicPr>
          <p:cNvPr id="7" name="Picture 6">
            <a:extLst>
              <a:ext uri="{FF2B5EF4-FFF2-40B4-BE49-F238E27FC236}">
                <a16:creationId xmlns:a16="http://schemas.microsoft.com/office/drawing/2014/main" id="{E493A8B4-B3A3-CCEB-FBD4-D8A001EA5DD2}"/>
              </a:ext>
            </a:extLst>
          </p:cNvPr>
          <p:cNvPicPr>
            <a:picLocks noChangeAspect="1"/>
          </p:cNvPicPr>
          <p:nvPr/>
        </p:nvPicPr>
        <p:blipFill rotWithShape="1">
          <a:blip r:embed="rId3"/>
          <a:srcRect l="17794" t="54083" r="78583" b="40243"/>
          <a:stretch/>
        </p:blipFill>
        <p:spPr>
          <a:xfrm>
            <a:off x="9324665" y="3021038"/>
            <a:ext cx="1730189" cy="1440000"/>
          </a:xfrm>
          <a:prstGeom prst="rect">
            <a:avLst/>
          </a:prstGeom>
        </p:spPr>
      </p:pic>
    </p:spTree>
    <p:extLst>
      <p:ext uri="{BB962C8B-B14F-4D97-AF65-F5344CB8AC3E}">
        <p14:creationId xmlns:p14="http://schemas.microsoft.com/office/powerpoint/2010/main" val="38662848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193C-20E7-39DF-6672-F28CFEC05E53}"/>
              </a:ext>
            </a:extLst>
          </p:cNvPr>
          <p:cNvSpPr>
            <a:spLocks noGrp="1"/>
          </p:cNvSpPr>
          <p:nvPr>
            <p:ph type="title"/>
          </p:nvPr>
        </p:nvSpPr>
        <p:spPr/>
        <p:txBody>
          <a:bodyPr/>
          <a:lstStyle/>
          <a:p>
            <a:r>
              <a:rPr lang="en-IN" dirty="0"/>
              <a:t>Multidimensional Arrays</a:t>
            </a:r>
          </a:p>
        </p:txBody>
      </p:sp>
      <p:sp>
        <p:nvSpPr>
          <p:cNvPr id="3" name="Content Placeholder 2">
            <a:extLst>
              <a:ext uri="{FF2B5EF4-FFF2-40B4-BE49-F238E27FC236}">
                <a16:creationId xmlns:a16="http://schemas.microsoft.com/office/drawing/2014/main" id="{F4159A57-0F19-03ED-2BC4-BE6B97E399D1}"/>
              </a:ext>
            </a:extLst>
          </p:cNvPr>
          <p:cNvSpPr>
            <a:spLocks noGrp="1"/>
          </p:cNvSpPr>
          <p:nvPr>
            <p:ph idx="1"/>
          </p:nvPr>
        </p:nvSpPr>
        <p:spPr/>
        <p:txBody>
          <a:bodyPr/>
          <a:lstStyle/>
          <a:p>
            <a:r>
              <a:rPr lang="en-IN" dirty="0"/>
              <a:t>Arrays can contain any data type.</a:t>
            </a:r>
          </a:p>
          <a:p>
            <a:r>
              <a:rPr lang="en-IN" dirty="0"/>
              <a:t>Arrays can also contain other arrays. This is called a multidimensional array.</a:t>
            </a:r>
          </a:p>
          <a:p>
            <a:endParaRPr lang="en-IN" dirty="0"/>
          </a:p>
          <a:p>
            <a:endParaRPr lang="en-IN" dirty="0"/>
          </a:p>
        </p:txBody>
      </p:sp>
      <p:pic>
        <p:nvPicPr>
          <p:cNvPr id="5" name="Picture 4">
            <a:extLst>
              <a:ext uri="{FF2B5EF4-FFF2-40B4-BE49-F238E27FC236}">
                <a16:creationId xmlns:a16="http://schemas.microsoft.com/office/drawing/2014/main" id="{75D2BFDD-F0F7-2045-4BB4-C410DDD6977E}"/>
              </a:ext>
            </a:extLst>
          </p:cNvPr>
          <p:cNvPicPr>
            <a:picLocks noChangeAspect="1"/>
          </p:cNvPicPr>
          <p:nvPr/>
        </p:nvPicPr>
        <p:blipFill rotWithShape="1">
          <a:blip r:embed="rId2"/>
          <a:srcRect l="15588" t="12699" r="28677" b="37197"/>
          <a:stretch/>
        </p:blipFill>
        <p:spPr>
          <a:xfrm>
            <a:off x="1451579" y="2946345"/>
            <a:ext cx="5276686" cy="2520000"/>
          </a:xfrm>
          <a:prstGeom prst="rect">
            <a:avLst/>
          </a:prstGeom>
        </p:spPr>
      </p:pic>
    </p:spTree>
    <p:extLst>
      <p:ext uri="{BB962C8B-B14F-4D97-AF65-F5344CB8AC3E}">
        <p14:creationId xmlns:p14="http://schemas.microsoft.com/office/powerpoint/2010/main" val="41237644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170E-6721-6B73-F495-5DEECB920414}"/>
              </a:ext>
            </a:extLst>
          </p:cNvPr>
          <p:cNvSpPr>
            <a:spLocks noGrp="1"/>
          </p:cNvSpPr>
          <p:nvPr>
            <p:ph type="title"/>
          </p:nvPr>
        </p:nvSpPr>
        <p:spPr/>
        <p:txBody>
          <a:bodyPr/>
          <a:lstStyle/>
          <a:p>
            <a:r>
              <a:rPr lang="en-IN" dirty="0"/>
              <a:t>Objects</a:t>
            </a:r>
          </a:p>
        </p:txBody>
      </p:sp>
      <p:sp>
        <p:nvSpPr>
          <p:cNvPr id="3" name="Content Placeholder 2">
            <a:extLst>
              <a:ext uri="{FF2B5EF4-FFF2-40B4-BE49-F238E27FC236}">
                <a16:creationId xmlns:a16="http://schemas.microsoft.com/office/drawing/2014/main" id="{605D32A7-5DBD-F4E8-85BC-1A10B048C540}"/>
              </a:ext>
            </a:extLst>
          </p:cNvPr>
          <p:cNvSpPr>
            <a:spLocks noGrp="1"/>
          </p:cNvSpPr>
          <p:nvPr>
            <p:ph idx="1"/>
          </p:nvPr>
        </p:nvSpPr>
        <p:spPr>
          <a:xfrm>
            <a:off x="1451579" y="1853754"/>
            <a:ext cx="9603275" cy="3450613"/>
          </a:xfrm>
        </p:spPr>
        <p:txBody>
          <a:bodyPr>
            <a:normAutofit fontScale="92500" lnSpcReduction="10000"/>
          </a:bodyPr>
          <a:lstStyle/>
          <a:p>
            <a:r>
              <a:rPr lang="en-IN" dirty="0"/>
              <a:t>Used to describe real-life objects.</a:t>
            </a:r>
          </a:p>
          <a:p>
            <a:r>
              <a:rPr lang="en-IN" dirty="0"/>
              <a:t>Objects have:</a:t>
            </a:r>
          </a:p>
          <a:p>
            <a:pPr lvl="1"/>
            <a:r>
              <a:rPr lang="en-IN" dirty="0"/>
              <a:t>Properties.</a:t>
            </a:r>
          </a:p>
          <a:p>
            <a:pPr lvl="1"/>
            <a:r>
              <a:rPr lang="en-IN" dirty="0"/>
              <a:t>Methods (actions that they can perform).</a:t>
            </a:r>
          </a:p>
          <a:p>
            <a:r>
              <a:rPr lang="en-IN" dirty="0"/>
              <a:t>Example: Dog</a:t>
            </a:r>
          </a:p>
          <a:p>
            <a:pPr lvl="1"/>
            <a:r>
              <a:rPr lang="en-IN" dirty="0"/>
              <a:t>Properties:</a:t>
            </a:r>
          </a:p>
          <a:p>
            <a:pPr lvl="2"/>
            <a:r>
              <a:rPr lang="en-IN" dirty="0"/>
              <a:t>Name - Gopi</a:t>
            </a:r>
          </a:p>
          <a:p>
            <a:pPr lvl="2"/>
            <a:r>
              <a:rPr lang="en-IN" dirty="0"/>
              <a:t>Colour - Brown</a:t>
            </a:r>
          </a:p>
          <a:p>
            <a:pPr lvl="2"/>
            <a:r>
              <a:rPr lang="en-IN" dirty="0"/>
              <a:t>Breed – Golden Retriever</a:t>
            </a:r>
          </a:p>
        </p:txBody>
      </p:sp>
      <p:pic>
        <p:nvPicPr>
          <p:cNvPr id="15" name="Picture 14">
            <a:extLst>
              <a:ext uri="{FF2B5EF4-FFF2-40B4-BE49-F238E27FC236}">
                <a16:creationId xmlns:a16="http://schemas.microsoft.com/office/drawing/2014/main" id="{E17D1476-445C-C596-FF57-2B9E0F4CF612}"/>
              </a:ext>
            </a:extLst>
          </p:cNvPr>
          <p:cNvPicPr>
            <a:picLocks noChangeAspect="1"/>
          </p:cNvPicPr>
          <p:nvPr/>
        </p:nvPicPr>
        <p:blipFill rotWithShape="1">
          <a:blip r:embed="rId2"/>
          <a:srcRect l="73420" t="58927" r="11250" b="21046"/>
          <a:stretch/>
        </p:blipFill>
        <p:spPr>
          <a:xfrm>
            <a:off x="7454854" y="2805755"/>
            <a:ext cx="3600000" cy="2498612"/>
          </a:xfrm>
          <a:prstGeom prst="rect">
            <a:avLst/>
          </a:prstGeom>
        </p:spPr>
      </p:pic>
    </p:spTree>
    <p:extLst>
      <p:ext uri="{BB962C8B-B14F-4D97-AF65-F5344CB8AC3E}">
        <p14:creationId xmlns:p14="http://schemas.microsoft.com/office/powerpoint/2010/main" val="11109170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8810-CA78-2EC4-3BF7-941D1DFD5585}"/>
              </a:ext>
            </a:extLst>
          </p:cNvPr>
          <p:cNvSpPr>
            <a:spLocks noGrp="1"/>
          </p:cNvSpPr>
          <p:nvPr>
            <p:ph type="title"/>
          </p:nvPr>
        </p:nvSpPr>
        <p:spPr/>
        <p:txBody>
          <a:bodyPr/>
          <a:lstStyle/>
          <a:p>
            <a:r>
              <a:rPr lang="en-IN" dirty="0"/>
              <a:t>Objects</a:t>
            </a:r>
          </a:p>
        </p:txBody>
      </p:sp>
      <p:sp>
        <p:nvSpPr>
          <p:cNvPr id="3" name="Content Placeholder 2">
            <a:extLst>
              <a:ext uri="{FF2B5EF4-FFF2-40B4-BE49-F238E27FC236}">
                <a16:creationId xmlns:a16="http://schemas.microsoft.com/office/drawing/2014/main" id="{9C725769-85BC-B7AE-CBC0-C02ED19294C2}"/>
              </a:ext>
            </a:extLst>
          </p:cNvPr>
          <p:cNvSpPr>
            <a:spLocks noGrp="1"/>
          </p:cNvSpPr>
          <p:nvPr>
            <p:ph idx="1"/>
          </p:nvPr>
        </p:nvSpPr>
        <p:spPr/>
        <p:txBody>
          <a:bodyPr/>
          <a:lstStyle/>
          <a:p>
            <a:r>
              <a:rPr lang="en-IN" b="1" dirty="0"/>
              <a:t>Object Creation with properties</a:t>
            </a:r>
          </a:p>
          <a:p>
            <a:pPr lvl="1"/>
            <a:endParaRPr lang="en-IN" dirty="0"/>
          </a:p>
          <a:p>
            <a:pPr marL="914400" lvl="2" indent="0">
              <a:buNone/>
            </a:pPr>
            <a:endParaRPr lang="en-IN" dirty="0"/>
          </a:p>
          <a:p>
            <a:endParaRPr lang="en-IN" dirty="0"/>
          </a:p>
        </p:txBody>
      </p:sp>
      <p:pic>
        <p:nvPicPr>
          <p:cNvPr id="7" name="Picture 6">
            <a:extLst>
              <a:ext uri="{FF2B5EF4-FFF2-40B4-BE49-F238E27FC236}">
                <a16:creationId xmlns:a16="http://schemas.microsoft.com/office/drawing/2014/main" id="{D494A2DC-1A23-AF40-5AD5-ADD8CD222C08}"/>
              </a:ext>
            </a:extLst>
          </p:cNvPr>
          <p:cNvPicPr>
            <a:picLocks noChangeAspect="1"/>
          </p:cNvPicPr>
          <p:nvPr/>
        </p:nvPicPr>
        <p:blipFill rotWithShape="1">
          <a:blip r:embed="rId2"/>
          <a:srcRect l="17941" t="8131" r="57353" b="64741"/>
          <a:stretch/>
        </p:blipFill>
        <p:spPr>
          <a:xfrm>
            <a:off x="1451579" y="2946345"/>
            <a:ext cx="4319999" cy="2520000"/>
          </a:xfrm>
          <a:prstGeom prst="rect">
            <a:avLst/>
          </a:prstGeom>
        </p:spPr>
      </p:pic>
    </p:spTree>
    <p:extLst>
      <p:ext uri="{BB962C8B-B14F-4D97-AF65-F5344CB8AC3E}">
        <p14:creationId xmlns:p14="http://schemas.microsoft.com/office/powerpoint/2010/main" val="2872407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A572-98BB-0A75-5EFE-D4C911443B94}"/>
              </a:ext>
            </a:extLst>
          </p:cNvPr>
          <p:cNvSpPr>
            <a:spLocks noGrp="1"/>
          </p:cNvSpPr>
          <p:nvPr>
            <p:ph type="title"/>
          </p:nvPr>
        </p:nvSpPr>
        <p:spPr/>
        <p:txBody>
          <a:bodyPr/>
          <a:lstStyle/>
          <a:p>
            <a:r>
              <a:rPr lang="en-IN" dirty="0"/>
              <a:t>Objects</a:t>
            </a:r>
          </a:p>
        </p:txBody>
      </p:sp>
      <p:sp>
        <p:nvSpPr>
          <p:cNvPr id="3" name="Content Placeholder 2">
            <a:extLst>
              <a:ext uri="{FF2B5EF4-FFF2-40B4-BE49-F238E27FC236}">
                <a16:creationId xmlns:a16="http://schemas.microsoft.com/office/drawing/2014/main" id="{DDFD3585-629D-771C-4C08-5E04913DC8DA}"/>
              </a:ext>
            </a:extLst>
          </p:cNvPr>
          <p:cNvSpPr>
            <a:spLocks noGrp="1"/>
          </p:cNvSpPr>
          <p:nvPr>
            <p:ph idx="1"/>
          </p:nvPr>
        </p:nvSpPr>
        <p:spPr/>
        <p:txBody>
          <a:bodyPr/>
          <a:lstStyle/>
          <a:p>
            <a:r>
              <a:rPr lang="en-IN" b="1" dirty="0"/>
              <a:t>Accessing the properties of an object</a:t>
            </a:r>
          </a:p>
        </p:txBody>
      </p:sp>
      <p:pic>
        <p:nvPicPr>
          <p:cNvPr id="5" name="Picture 4">
            <a:extLst>
              <a:ext uri="{FF2B5EF4-FFF2-40B4-BE49-F238E27FC236}">
                <a16:creationId xmlns:a16="http://schemas.microsoft.com/office/drawing/2014/main" id="{BD4A7BDA-1B73-C704-BE72-6B4D1501421B}"/>
              </a:ext>
            </a:extLst>
          </p:cNvPr>
          <p:cNvPicPr>
            <a:picLocks noChangeAspect="1"/>
          </p:cNvPicPr>
          <p:nvPr/>
        </p:nvPicPr>
        <p:blipFill rotWithShape="1">
          <a:blip r:embed="rId2"/>
          <a:srcRect l="17867" t="8131" r="56030" b="59343"/>
          <a:stretch/>
        </p:blipFill>
        <p:spPr>
          <a:xfrm>
            <a:off x="1451579" y="2586345"/>
            <a:ext cx="4350637" cy="2880000"/>
          </a:xfrm>
          <a:prstGeom prst="rect">
            <a:avLst/>
          </a:prstGeom>
        </p:spPr>
      </p:pic>
    </p:spTree>
    <p:extLst>
      <p:ext uri="{BB962C8B-B14F-4D97-AF65-F5344CB8AC3E}">
        <p14:creationId xmlns:p14="http://schemas.microsoft.com/office/powerpoint/2010/main" val="18302345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E8F3-E158-B9B4-D68B-7C8A32F0B153}"/>
              </a:ext>
            </a:extLst>
          </p:cNvPr>
          <p:cNvSpPr>
            <a:spLocks noGrp="1"/>
          </p:cNvSpPr>
          <p:nvPr>
            <p:ph type="title"/>
          </p:nvPr>
        </p:nvSpPr>
        <p:spPr/>
        <p:txBody>
          <a:bodyPr/>
          <a:lstStyle/>
          <a:p>
            <a:r>
              <a:rPr lang="en-IN" dirty="0"/>
              <a:t>Objects</a:t>
            </a:r>
          </a:p>
        </p:txBody>
      </p:sp>
      <p:sp>
        <p:nvSpPr>
          <p:cNvPr id="3" name="Content Placeholder 2">
            <a:extLst>
              <a:ext uri="{FF2B5EF4-FFF2-40B4-BE49-F238E27FC236}">
                <a16:creationId xmlns:a16="http://schemas.microsoft.com/office/drawing/2014/main" id="{179A7C18-7DFB-AE32-D6CC-B8BC9FE1E37E}"/>
              </a:ext>
            </a:extLst>
          </p:cNvPr>
          <p:cNvSpPr>
            <a:spLocks noGrp="1"/>
          </p:cNvSpPr>
          <p:nvPr>
            <p:ph idx="1"/>
          </p:nvPr>
        </p:nvSpPr>
        <p:spPr/>
        <p:txBody>
          <a:bodyPr/>
          <a:lstStyle/>
          <a:p>
            <a:r>
              <a:rPr lang="en-IN" b="1" dirty="0"/>
              <a:t>Updating objects</a:t>
            </a:r>
          </a:p>
          <a:p>
            <a:pPr lvl="1"/>
            <a:r>
              <a:rPr lang="en-IN" dirty="0"/>
              <a:t>Change the value of the properties of the object</a:t>
            </a:r>
          </a:p>
          <a:p>
            <a:pPr lvl="1"/>
            <a:endParaRPr lang="en-IN" dirty="0"/>
          </a:p>
        </p:txBody>
      </p:sp>
      <p:pic>
        <p:nvPicPr>
          <p:cNvPr id="5" name="Picture 4">
            <a:extLst>
              <a:ext uri="{FF2B5EF4-FFF2-40B4-BE49-F238E27FC236}">
                <a16:creationId xmlns:a16="http://schemas.microsoft.com/office/drawing/2014/main" id="{A4647803-01EF-3AFA-BE15-D53D2370B8B9}"/>
              </a:ext>
            </a:extLst>
          </p:cNvPr>
          <p:cNvPicPr>
            <a:picLocks noChangeAspect="1"/>
          </p:cNvPicPr>
          <p:nvPr/>
        </p:nvPicPr>
        <p:blipFill rotWithShape="1">
          <a:blip r:embed="rId2"/>
          <a:srcRect l="17794" t="8132" r="55441" b="52976"/>
          <a:stretch/>
        </p:blipFill>
        <p:spPr>
          <a:xfrm>
            <a:off x="1451579" y="2947262"/>
            <a:ext cx="3263154" cy="2519083"/>
          </a:xfrm>
          <a:prstGeom prst="rect">
            <a:avLst/>
          </a:prstGeom>
        </p:spPr>
      </p:pic>
      <p:pic>
        <p:nvPicPr>
          <p:cNvPr id="7" name="Picture 6">
            <a:extLst>
              <a:ext uri="{FF2B5EF4-FFF2-40B4-BE49-F238E27FC236}">
                <a16:creationId xmlns:a16="http://schemas.microsoft.com/office/drawing/2014/main" id="{1DD04B9A-3DDF-B242-3FEA-C758E699DA6F}"/>
              </a:ext>
            </a:extLst>
          </p:cNvPr>
          <p:cNvPicPr>
            <a:picLocks noChangeAspect="1"/>
          </p:cNvPicPr>
          <p:nvPr/>
        </p:nvPicPr>
        <p:blipFill rotWithShape="1">
          <a:blip r:embed="rId3"/>
          <a:srcRect l="17647" t="69479" r="51397" b="24601"/>
          <a:stretch/>
        </p:blipFill>
        <p:spPr>
          <a:xfrm>
            <a:off x="5738553" y="3936803"/>
            <a:ext cx="5316301" cy="540000"/>
          </a:xfrm>
          <a:prstGeom prst="rect">
            <a:avLst/>
          </a:prstGeom>
        </p:spPr>
      </p:pic>
    </p:spTree>
    <p:extLst>
      <p:ext uri="{BB962C8B-B14F-4D97-AF65-F5344CB8AC3E}">
        <p14:creationId xmlns:p14="http://schemas.microsoft.com/office/powerpoint/2010/main" val="19646081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ECCB-C684-16BF-CC38-0357DC0D7CC9}"/>
              </a:ext>
            </a:extLst>
          </p:cNvPr>
          <p:cNvSpPr>
            <a:spLocks noGrp="1"/>
          </p:cNvSpPr>
          <p:nvPr>
            <p:ph type="title"/>
          </p:nvPr>
        </p:nvSpPr>
        <p:spPr/>
        <p:txBody>
          <a:bodyPr/>
          <a:lstStyle/>
          <a:p>
            <a:r>
              <a:rPr lang="en-IN" dirty="0"/>
              <a:t>Objects</a:t>
            </a:r>
          </a:p>
        </p:txBody>
      </p:sp>
      <p:sp>
        <p:nvSpPr>
          <p:cNvPr id="3" name="Content Placeholder 2">
            <a:extLst>
              <a:ext uri="{FF2B5EF4-FFF2-40B4-BE49-F238E27FC236}">
                <a16:creationId xmlns:a16="http://schemas.microsoft.com/office/drawing/2014/main" id="{094B29DB-E3CC-8671-FE52-7569861AB4D6}"/>
              </a:ext>
            </a:extLst>
          </p:cNvPr>
          <p:cNvSpPr>
            <a:spLocks noGrp="1"/>
          </p:cNvSpPr>
          <p:nvPr>
            <p:ph idx="1"/>
          </p:nvPr>
        </p:nvSpPr>
        <p:spPr/>
        <p:txBody>
          <a:bodyPr/>
          <a:lstStyle/>
          <a:p>
            <a:r>
              <a:rPr lang="en-IN" b="1" dirty="0"/>
              <a:t>Deleting the property of the object</a:t>
            </a:r>
          </a:p>
          <a:p>
            <a:endParaRPr lang="en-IN" dirty="0"/>
          </a:p>
        </p:txBody>
      </p:sp>
      <p:pic>
        <p:nvPicPr>
          <p:cNvPr id="5" name="Picture 4">
            <a:extLst>
              <a:ext uri="{FF2B5EF4-FFF2-40B4-BE49-F238E27FC236}">
                <a16:creationId xmlns:a16="http://schemas.microsoft.com/office/drawing/2014/main" id="{D0C7D3B4-74AF-6A63-38FF-896F40221F79}"/>
              </a:ext>
            </a:extLst>
          </p:cNvPr>
          <p:cNvPicPr>
            <a:picLocks noChangeAspect="1"/>
          </p:cNvPicPr>
          <p:nvPr/>
        </p:nvPicPr>
        <p:blipFill rotWithShape="1">
          <a:blip r:embed="rId2"/>
          <a:srcRect l="17794" t="8270" r="55735" b="59204"/>
          <a:stretch/>
        </p:blipFill>
        <p:spPr>
          <a:xfrm>
            <a:off x="1451579" y="2946345"/>
            <a:ext cx="3860425" cy="2520000"/>
          </a:xfrm>
          <a:prstGeom prst="rect">
            <a:avLst/>
          </a:prstGeom>
        </p:spPr>
      </p:pic>
      <p:pic>
        <p:nvPicPr>
          <p:cNvPr id="7" name="Picture 6">
            <a:extLst>
              <a:ext uri="{FF2B5EF4-FFF2-40B4-BE49-F238E27FC236}">
                <a16:creationId xmlns:a16="http://schemas.microsoft.com/office/drawing/2014/main" id="{EBB92CF5-4F5D-A987-ED78-F17A03C0A0DF}"/>
              </a:ext>
            </a:extLst>
          </p:cNvPr>
          <p:cNvPicPr>
            <a:picLocks noChangeAspect="1"/>
          </p:cNvPicPr>
          <p:nvPr/>
        </p:nvPicPr>
        <p:blipFill rotWithShape="1">
          <a:blip r:embed="rId3"/>
          <a:srcRect l="17867" t="70276" r="59853" b="25156"/>
          <a:stretch/>
        </p:blipFill>
        <p:spPr>
          <a:xfrm>
            <a:off x="5766138" y="3918345"/>
            <a:ext cx="5288716" cy="576000"/>
          </a:xfrm>
          <a:prstGeom prst="rect">
            <a:avLst/>
          </a:prstGeom>
        </p:spPr>
      </p:pic>
    </p:spTree>
    <p:extLst>
      <p:ext uri="{BB962C8B-B14F-4D97-AF65-F5344CB8AC3E}">
        <p14:creationId xmlns:p14="http://schemas.microsoft.com/office/powerpoint/2010/main" val="28522364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564F-CD16-BAD1-D0A3-10B0FD7FE21E}"/>
              </a:ext>
            </a:extLst>
          </p:cNvPr>
          <p:cNvSpPr>
            <a:spLocks noGrp="1"/>
          </p:cNvSpPr>
          <p:nvPr>
            <p:ph type="title"/>
          </p:nvPr>
        </p:nvSpPr>
        <p:spPr/>
        <p:txBody>
          <a:bodyPr/>
          <a:lstStyle/>
          <a:p>
            <a:r>
              <a:rPr lang="en-IN" dirty="0"/>
              <a:t>Objects</a:t>
            </a:r>
          </a:p>
        </p:txBody>
      </p:sp>
      <p:sp>
        <p:nvSpPr>
          <p:cNvPr id="3" name="Content Placeholder 2">
            <a:extLst>
              <a:ext uri="{FF2B5EF4-FFF2-40B4-BE49-F238E27FC236}">
                <a16:creationId xmlns:a16="http://schemas.microsoft.com/office/drawing/2014/main" id="{A528CD67-DC80-744F-41B0-8C612AA76393}"/>
              </a:ext>
            </a:extLst>
          </p:cNvPr>
          <p:cNvSpPr>
            <a:spLocks noGrp="1"/>
          </p:cNvSpPr>
          <p:nvPr>
            <p:ph idx="1"/>
          </p:nvPr>
        </p:nvSpPr>
        <p:spPr/>
        <p:txBody>
          <a:bodyPr>
            <a:normAutofit fontScale="92500" lnSpcReduction="20000"/>
          </a:bodyPr>
          <a:lstStyle/>
          <a:p>
            <a:r>
              <a:rPr lang="en-IN" b="1" dirty="0"/>
              <a:t>Object Methods</a:t>
            </a:r>
          </a:p>
          <a:p>
            <a:pPr lvl="1"/>
            <a:r>
              <a:rPr lang="en-IN" dirty="0"/>
              <a:t>Methods are actions performed on objects.</a:t>
            </a:r>
          </a:p>
          <a:p>
            <a:pPr lvl="1"/>
            <a:r>
              <a:rPr lang="en-IN" dirty="0"/>
              <a:t>Methods are stored in properties as function definitions.</a:t>
            </a:r>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r>
              <a:rPr lang="en-IN" b="1" i="1" dirty="0"/>
              <a:t>this</a:t>
            </a:r>
            <a:r>
              <a:rPr lang="en-IN" i="1" dirty="0"/>
              <a:t> </a:t>
            </a:r>
            <a:r>
              <a:rPr lang="en-IN" dirty="0"/>
              <a:t>keyword refers to an object.</a:t>
            </a:r>
            <a:endParaRPr lang="en-IN" i="1" dirty="0"/>
          </a:p>
        </p:txBody>
      </p:sp>
      <p:pic>
        <p:nvPicPr>
          <p:cNvPr id="7" name="Picture 6">
            <a:extLst>
              <a:ext uri="{FF2B5EF4-FFF2-40B4-BE49-F238E27FC236}">
                <a16:creationId xmlns:a16="http://schemas.microsoft.com/office/drawing/2014/main" id="{6D1E5717-592D-0E63-65FF-23BD6C5C4B48}"/>
              </a:ext>
            </a:extLst>
          </p:cNvPr>
          <p:cNvPicPr>
            <a:picLocks noChangeAspect="1"/>
          </p:cNvPicPr>
          <p:nvPr/>
        </p:nvPicPr>
        <p:blipFill rotWithShape="1">
          <a:blip r:embed="rId2"/>
          <a:srcRect l="17867" t="8270" r="46838" b="65017"/>
          <a:stretch/>
        </p:blipFill>
        <p:spPr>
          <a:xfrm>
            <a:off x="1451579" y="3092823"/>
            <a:ext cx="4303058" cy="1730189"/>
          </a:xfrm>
          <a:prstGeom prst="rect">
            <a:avLst/>
          </a:prstGeom>
        </p:spPr>
      </p:pic>
    </p:spTree>
    <p:extLst>
      <p:ext uri="{BB962C8B-B14F-4D97-AF65-F5344CB8AC3E}">
        <p14:creationId xmlns:p14="http://schemas.microsoft.com/office/powerpoint/2010/main" val="163960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25E0-1B18-8555-A6DA-95D046696D14}"/>
              </a:ext>
            </a:extLst>
          </p:cNvPr>
          <p:cNvSpPr>
            <a:spLocks noGrp="1"/>
          </p:cNvSpPr>
          <p:nvPr>
            <p:ph type="title"/>
          </p:nvPr>
        </p:nvSpPr>
        <p:spPr/>
        <p:txBody>
          <a:bodyPr/>
          <a:lstStyle/>
          <a:p>
            <a:r>
              <a:rPr lang="en-IN" dirty="0"/>
              <a:t>Adding javascript in html</a:t>
            </a:r>
          </a:p>
        </p:txBody>
      </p:sp>
      <p:sp>
        <p:nvSpPr>
          <p:cNvPr id="3" name="Content Placeholder 2">
            <a:extLst>
              <a:ext uri="{FF2B5EF4-FFF2-40B4-BE49-F238E27FC236}">
                <a16:creationId xmlns:a16="http://schemas.microsoft.com/office/drawing/2014/main" id="{1EF5B7FE-AD3C-C504-F1B4-2DD0BC77D4B0}"/>
              </a:ext>
            </a:extLst>
          </p:cNvPr>
          <p:cNvSpPr>
            <a:spLocks noGrp="1"/>
          </p:cNvSpPr>
          <p:nvPr>
            <p:ph idx="1"/>
          </p:nvPr>
        </p:nvSpPr>
        <p:spPr/>
        <p:txBody>
          <a:bodyPr/>
          <a:lstStyle/>
          <a:p>
            <a:r>
              <a:rPr lang="en-IN" b="1" dirty="0"/>
              <a:t>External JavaScript file</a:t>
            </a:r>
          </a:p>
          <a:p>
            <a:pPr lvl="1"/>
            <a:r>
              <a:rPr lang="en-IN" dirty="0"/>
              <a:t>Scripts can also be placed in external files.</a:t>
            </a:r>
          </a:p>
          <a:p>
            <a:pPr lvl="1"/>
            <a:r>
              <a:rPr lang="en-IN" dirty="0"/>
              <a:t>JavaScript files have the extension </a:t>
            </a:r>
            <a:r>
              <a:rPr lang="en-IN" b="1" dirty="0"/>
              <a:t>.</a:t>
            </a:r>
            <a:r>
              <a:rPr lang="en-IN" b="1" dirty="0" err="1"/>
              <a:t>js</a:t>
            </a:r>
            <a:r>
              <a:rPr lang="en-IN" dirty="0"/>
              <a:t>.</a:t>
            </a:r>
          </a:p>
          <a:p>
            <a:pPr lvl="1"/>
            <a:r>
              <a:rPr lang="en-IN" dirty="0"/>
              <a:t>External scripts are useful when same code is used in many different web pages.</a:t>
            </a:r>
          </a:p>
          <a:p>
            <a:pPr lvl="1"/>
            <a:r>
              <a:rPr lang="en-IN" dirty="0"/>
              <a:t>Add the name of the script file in the </a:t>
            </a:r>
            <a:r>
              <a:rPr lang="en-IN" b="1" dirty="0"/>
              <a:t>src </a:t>
            </a:r>
            <a:r>
              <a:rPr lang="en-IN" dirty="0"/>
              <a:t>attribute of </a:t>
            </a:r>
            <a:r>
              <a:rPr lang="en-IN" b="1" dirty="0"/>
              <a:t>&lt;script&gt; </a:t>
            </a:r>
            <a:r>
              <a:rPr lang="en-IN" dirty="0"/>
              <a:t>tag.</a:t>
            </a:r>
          </a:p>
          <a:p>
            <a:pPr lvl="1"/>
            <a:r>
              <a:rPr lang="en-US" dirty="0"/>
              <a:t>External scripts </a:t>
            </a:r>
            <a:r>
              <a:rPr lang="en-US" b="1" dirty="0"/>
              <a:t>cannot contain &lt;script&gt; tags</a:t>
            </a:r>
            <a:r>
              <a:rPr lang="en-US" dirty="0"/>
              <a:t>.</a:t>
            </a:r>
          </a:p>
          <a:p>
            <a:pPr lvl="1"/>
            <a:r>
              <a:rPr lang="en-US" dirty="0"/>
              <a:t>Place an external script reference in &lt;head&gt; or &lt;body&gt;.</a:t>
            </a:r>
            <a:endParaRPr lang="en-IN" dirty="0"/>
          </a:p>
        </p:txBody>
      </p:sp>
    </p:spTree>
    <p:extLst>
      <p:ext uri="{BB962C8B-B14F-4D97-AF65-F5344CB8AC3E}">
        <p14:creationId xmlns:p14="http://schemas.microsoft.com/office/powerpoint/2010/main" val="30448959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622F-CF45-DD0F-3426-E64DB602AA7D}"/>
              </a:ext>
            </a:extLst>
          </p:cNvPr>
          <p:cNvSpPr>
            <a:spLocks noGrp="1"/>
          </p:cNvSpPr>
          <p:nvPr>
            <p:ph type="title"/>
          </p:nvPr>
        </p:nvSpPr>
        <p:spPr/>
        <p:txBody>
          <a:bodyPr/>
          <a:lstStyle/>
          <a:p>
            <a:r>
              <a:rPr lang="en-IN" dirty="0"/>
              <a:t>Logical Statements</a:t>
            </a:r>
          </a:p>
        </p:txBody>
      </p:sp>
      <p:sp>
        <p:nvSpPr>
          <p:cNvPr id="3" name="Content Placeholder 2">
            <a:extLst>
              <a:ext uri="{FF2B5EF4-FFF2-40B4-BE49-F238E27FC236}">
                <a16:creationId xmlns:a16="http://schemas.microsoft.com/office/drawing/2014/main" id="{15B2B13D-6F86-D710-9BC3-9B19F604D8BA}"/>
              </a:ext>
            </a:extLst>
          </p:cNvPr>
          <p:cNvSpPr>
            <a:spLocks noGrp="1"/>
          </p:cNvSpPr>
          <p:nvPr>
            <p:ph idx="1"/>
          </p:nvPr>
        </p:nvSpPr>
        <p:spPr/>
        <p:txBody>
          <a:bodyPr>
            <a:normAutofit/>
          </a:bodyPr>
          <a:lstStyle/>
          <a:p>
            <a:r>
              <a:rPr lang="en-IN" dirty="0"/>
              <a:t>Logical (Control) statements allow us to make multiple paths in our code.</a:t>
            </a:r>
          </a:p>
          <a:p>
            <a:r>
              <a:rPr lang="en-IN" dirty="0"/>
              <a:t>Depending upon the outcome of a condition, we will follow one code path or another.</a:t>
            </a:r>
          </a:p>
          <a:p>
            <a:r>
              <a:rPr lang="en-IN" dirty="0"/>
              <a:t>Logic (Control) statements:</a:t>
            </a:r>
          </a:p>
          <a:p>
            <a:pPr lvl="1"/>
            <a:r>
              <a:rPr lang="en-IN" dirty="0"/>
              <a:t>if and if else statements</a:t>
            </a:r>
          </a:p>
          <a:p>
            <a:pPr lvl="1"/>
            <a:r>
              <a:rPr lang="en-IN" dirty="0"/>
              <a:t>else if statements</a:t>
            </a:r>
          </a:p>
          <a:p>
            <a:pPr lvl="1"/>
            <a:r>
              <a:rPr lang="en-IN" dirty="0"/>
              <a:t>Conditional ternary operators</a:t>
            </a:r>
          </a:p>
          <a:p>
            <a:pPr lvl="1"/>
            <a:r>
              <a:rPr lang="en-IN" dirty="0"/>
              <a:t>switch statements</a:t>
            </a:r>
          </a:p>
        </p:txBody>
      </p:sp>
    </p:spTree>
    <p:extLst>
      <p:ext uri="{BB962C8B-B14F-4D97-AF65-F5344CB8AC3E}">
        <p14:creationId xmlns:p14="http://schemas.microsoft.com/office/powerpoint/2010/main" val="39872461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325D-0431-74FA-4993-9E4813BDA12B}"/>
              </a:ext>
            </a:extLst>
          </p:cNvPr>
          <p:cNvSpPr>
            <a:spLocks noGrp="1"/>
          </p:cNvSpPr>
          <p:nvPr>
            <p:ph type="title"/>
          </p:nvPr>
        </p:nvSpPr>
        <p:spPr/>
        <p:txBody>
          <a:bodyPr/>
          <a:lstStyle/>
          <a:p>
            <a:r>
              <a:rPr lang="en-IN" dirty="0"/>
              <a:t>If and if else statements</a:t>
            </a:r>
          </a:p>
        </p:txBody>
      </p:sp>
      <p:sp>
        <p:nvSpPr>
          <p:cNvPr id="3" name="Content Placeholder 2">
            <a:extLst>
              <a:ext uri="{FF2B5EF4-FFF2-40B4-BE49-F238E27FC236}">
                <a16:creationId xmlns:a16="http://schemas.microsoft.com/office/drawing/2014/main" id="{267EA10A-9000-EB1E-36D7-044125EDCB79}"/>
              </a:ext>
            </a:extLst>
          </p:cNvPr>
          <p:cNvSpPr>
            <a:spLocks noGrp="1"/>
          </p:cNvSpPr>
          <p:nvPr>
            <p:ph idx="1"/>
          </p:nvPr>
        </p:nvSpPr>
        <p:spPr/>
        <p:txBody>
          <a:bodyPr/>
          <a:lstStyle/>
          <a:p>
            <a:r>
              <a:rPr lang="en-IN" dirty="0"/>
              <a:t>If </a:t>
            </a:r>
            <a:r>
              <a:rPr lang="en-IN" b="1" i="1" dirty="0"/>
              <a:t>some condition is true</a:t>
            </a:r>
            <a:r>
              <a:rPr lang="en-IN" dirty="0"/>
              <a:t>, then </a:t>
            </a:r>
            <a:r>
              <a:rPr lang="en-IN" b="1" i="1" dirty="0"/>
              <a:t>a certain action</a:t>
            </a:r>
            <a:r>
              <a:rPr lang="en-IN" dirty="0"/>
              <a:t> will happen </a:t>
            </a:r>
            <a:r>
              <a:rPr lang="en-IN" b="1" i="1" dirty="0"/>
              <a:t>else</a:t>
            </a:r>
            <a:r>
              <a:rPr lang="en-IN" dirty="0"/>
              <a:t> </a:t>
            </a:r>
            <a:r>
              <a:rPr lang="en-IN" b="1" i="1" dirty="0"/>
              <a:t>another action </a:t>
            </a:r>
            <a:r>
              <a:rPr lang="en-IN" dirty="0"/>
              <a:t>will happen.</a:t>
            </a:r>
          </a:p>
          <a:p>
            <a:endParaRPr lang="en-IN" dirty="0"/>
          </a:p>
        </p:txBody>
      </p:sp>
      <p:pic>
        <p:nvPicPr>
          <p:cNvPr id="5" name="Picture 4">
            <a:extLst>
              <a:ext uri="{FF2B5EF4-FFF2-40B4-BE49-F238E27FC236}">
                <a16:creationId xmlns:a16="http://schemas.microsoft.com/office/drawing/2014/main" id="{92F2E2D7-B106-4899-1460-CA86B7E2CD8E}"/>
              </a:ext>
            </a:extLst>
          </p:cNvPr>
          <p:cNvPicPr>
            <a:picLocks noChangeAspect="1"/>
          </p:cNvPicPr>
          <p:nvPr/>
        </p:nvPicPr>
        <p:blipFill rotWithShape="1">
          <a:blip r:embed="rId2"/>
          <a:srcRect l="15515" t="12837" r="28015" b="51176"/>
          <a:stretch/>
        </p:blipFill>
        <p:spPr>
          <a:xfrm>
            <a:off x="1451579" y="3028845"/>
            <a:ext cx="7200000" cy="2437500"/>
          </a:xfrm>
          <a:prstGeom prst="rect">
            <a:avLst/>
          </a:prstGeom>
        </p:spPr>
      </p:pic>
    </p:spTree>
    <p:extLst>
      <p:ext uri="{BB962C8B-B14F-4D97-AF65-F5344CB8AC3E}">
        <p14:creationId xmlns:p14="http://schemas.microsoft.com/office/powerpoint/2010/main" val="24002131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EC3F-0F7E-A0C2-FB1C-A81A118DBE56}"/>
              </a:ext>
            </a:extLst>
          </p:cNvPr>
          <p:cNvSpPr>
            <a:spLocks noGrp="1"/>
          </p:cNvSpPr>
          <p:nvPr>
            <p:ph type="title"/>
          </p:nvPr>
        </p:nvSpPr>
        <p:spPr/>
        <p:txBody>
          <a:bodyPr/>
          <a:lstStyle/>
          <a:p>
            <a:r>
              <a:rPr lang="en-IN" dirty="0"/>
              <a:t>Else if statements</a:t>
            </a:r>
          </a:p>
        </p:txBody>
      </p:sp>
      <p:pic>
        <p:nvPicPr>
          <p:cNvPr id="9" name="Content Placeholder 8">
            <a:extLst>
              <a:ext uri="{FF2B5EF4-FFF2-40B4-BE49-F238E27FC236}">
                <a16:creationId xmlns:a16="http://schemas.microsoft.com/office/drawing/2014/main" id="{E84FB29F-E229-7CFC-D7D6-E4E1FA42A13A}"/>
              </a:ext>
            </a:extLst>
          </p:cNvPr>
          <p:cNvPicPr>
            <a:picLocks noGrp="1" noChangeAspect="1"/>
          </p:cNvPicPr>
          <p:nvPr>
            <p:ph idx="1"/>
          </p:nvPr>
        </p:nvPicPr>
        <p:blipFill rotWithShape="1">
          <a:blip r:embed="rId2"/>
          <a:srcRect l="17897" t="7823" r="34335" b="51117"/>
          <a:stretch/>
        </p:blipFill>
        <p:spPr>
          <a:xfrm>
            <a:off x="1451579" y="2178397"/>
            <a:ext cx="5112000" cy="2334365"/>
          </a:xfrm>
        </p:spPr>
      </p:pic>
    </p:spTree>
    <p:extLst>
      <p:ext uri="{BB962C8B-B14F-4D97-AF65-F5344CB8AC3E}">
        <p14:creationId xmlns:p14="http://schemas.microsoft.com/office/powerpoint/2010/main" val="3588672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7FE1-9F94-331C-723D-D6E3FA2D5385}"/>
              </a:ext>
            </a:extLst>
          </p:cNvPr>
          <p:cNvSpPr>
            <a:spLocks noGrp="1"/>
          </p:cNvSpPr>
          <p:nvPr>
            <p:ph type="title"/>
          </p:nvPr>
        </p:nvSpPr>
        <p:spPr/>
        <p:txBody>
          <a:bodyPr/>
          <a:lstStyle/>
          <a:p>
            <a:r>
              <a:rPr lang="en-IN" dirty="0"/>
              <a:t>Conditional Ternary Operator</a:t>
            </a:r>
          </a:p>
        </p:txBody>
      </p:sp>
      <p:sp>
        <p:nvSpPr>
          <p:cNvPr id="3" name="Content Placeholder 2">
            <a:extLst>
              <a:ext uri="{FF2B5EF4-FFF2-40B4-BE49-F238E27FC236}">
                <a16:creationId xmlns:a16="http://schemas.microsoft.com/office/drawing/2014/main" id="{FB59412E-42A2-1CCC-AB4F-A02D35DAD11C}"/>
              </a:ext>
            </a:extLst>
          </p:cNvPr>
          <p:cNvSpPr>
            <a:spLocks noGrp="1"/>
          </p:cNvSpPr>
          <p:nvPr>
            <p:ph idx="1"/>
          </p:nvPr>
        </p:nvSpPr>
        <p:spPr/>
        <p:txBody>
          <a:bodyPr/>
          <a:lstStyle/>
          <a:p>
            <a:r>
              <a:rPr lang="en-IN" dirty="0"/>
              <a:t>A ternary operator has 3 operands.</a:t>
            </a:r>
          </a:p>
          <a:p>
            <a:r>
              <a:rPr lang="en-IN" dirty="0"/>
              <a:t>Operand1? Operand2: Operand3;</a:t>
            </a:r>
          </a:p>
          <a:p>
            <a:pPr lvl="1"/>
            <a:r>
              <a:rPr lang="en-US" dirty="0"/>
              <a:t>expression ? statement for true : statement associated with false;</a:t>
            </a:r>
          </a:p>
          <a:p>
            <a:endParaRPr lang="en-IN" dirty="0"/>
          </a:p>
        </p:txBody>
      </p:sp>
      <p:pic>
        <p:nvPicPr>
          <p:cNvPr id="5" name="Picture 4">
            <a:extLst>
              <a:ext uri="{FF2B5EF4-FFF2-40B4-BE49-F238E27FC236}">
                <a16:creationId xmlns:a16="http://schemas.microsoft.com/office/drawing/2014/main" id="{B3A54086-964A-33B8-7D68-42DE4EB6CAB6}"/>
              </a:ext>
            </a:extLst>
          </p:cNvPr>
          <p:cNvPicPr>
            <a:picLocks noChangeAspect="1"/>
          </p:cNvPicPr>
          <p:nvPr/>
        </p:nvPicPr>
        <p:blipFill rotWithShape="1">
          <a:blip r:embed="rId2"/>
          <a:srcRect l="17794" t="8408" r="40147" b="69862"/>
          <a:stretch/>
        </p:blipFill>
        <p:spPr>
          <a:xfrm>
            <a:off x="1451579" y="3687748"/>
            <a:ext cx="6480000" cy="1778597"/>
          </a:xfrm>
          <a:prstGeom prst="rect">
            <a:avLst/>
          </a:prstGeom>
        </p:spPr>
      </p:pic>
    </p:spTree>
    <p:extLst>
      <p:ext uri="{BB962C8B-B14F-4D97-AF65-F5344CB8AC3E}">
        <p14:creationId xmlns:p14="http://schemas.microsoft.com/office/powerpoint/2010/main" val="39562771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2105F-0844-F2AD-4110-05884E429029}"/>
              </a:ext>
            </a:extLst>
          </p:cNvPr>
          <p:cNvSpPr>
            <a:spLocks noGrp="1"/>
          </p:cNvSpPr>
          <p:nvPr>
            <p:ph type="title"/>
          </p:nvPr>
        </p:nvSpPr>
        <p:spPr/>
        <p:txBody>
          <a:bodyPr/>
          <a:lstStyle/>
          <a:p>
            <a:r>
              <a:rPr lang="en-IN" dirty="0"/>
              <a:t>Switch statement</a:t>
            </a:r>
          </a:p>
        </p:txBody>
      </p:sp>
      <p:sp>
        <p:nvSpPr>
          <p:cNvPr id="7" name="Content Placeholder 6">
            <a:extLst>
              <a:ext uri="{FF2B5EF4-FFF2-40B4-BE49-F238E27FC236}">
                <a16:creationId xmlns:a16="http://schemas.microsoft.com/office/drawing/2014/main" id="{4947059D-5E42-70C3-FD44-57AEFF785A9C}"/>
              </a:ext>
            </a:extLst>
          </p:cNvPr>
          <p:cNvSpPr>
            <a:spLocks noGrp="1"/>
          </p:cNvSpPr>
          <p:nvPr>
            <p:ph idx="1"/>
          </p:nvPr>
        </p:nvSpPr>
        <p:spPr/>
        <p:txBody>
          <a:bodyPr>
            <a:normAutofit fontScale="40000" lnSpcReduction="20000"/>
          </a:bodyPr>
          <a:lstStyle/>
          <a:p>
            <a:r>
              <a:rPr lang="en-IN" dirty="0"/>
              <a:t>Useful when evaluating more number of conditions.</a:t>
            </a:r>
          </a:p>
          <a:p>
            <a:r>
              <a:rPr lang="en-IN" dirty="0"/>
              <a:t>Syntax</a:t>
            </a:r>
          </a:p>
          <a:p>
            <a:pPr marL="0" indent="0">
              <a:buNone/>
            </a:pPr>
            <a:r>
              <a:rPr lang="en-IN" dirty="0"/>
              <a:t>	switch (expression) {</a:t>
            </a:r>
          </a:p>
          <a:p>
            <a:pPr marL="0" indent="0">
              <a:buNone/>
            </a:pPr>
            <a:r>
              <a:rPr lang="en-IN" dirty="0"/>
              <a:t>		case value1:</a:t>
            </a:r>
          </a:p>
          <a:p>
            <a:pPr marL="0" indent="0">
              <a:buNone/>
            </a:pPr>
            <a:r>
              <a:rPr lang="en-IN" dirty="0"/>
              <a:t>			// Code to be executed.</a:t>
            </a:r>
          </a:p>
          <a:p>
            <a:pPr marL="0" indent="0">
              <a:buNone/>
            </a:pPr>
            <a:r>
              <a:rPr lang="en-IN" dirty="0"/>
              <a:t>			break;</a:t>
            </a:r>
          </a:p>
          <a:p>
            <a:pPr marL="0" indent="0">
              <a:buNone/>
            </a:pPr>
            <a:r>
              <a:rPr lang="en-IN" dirty="0"/>
              <a:t>		case value2:</a:t>
            </a:r>
          </a:p>
          <a:p>
            <a:pPr marL="0" indent="0">
              <a:buNone/>
            </a:pPr>
            <a:r>
              <a:rPr lang="en-IN" dirty="0"/>
              <a:t>			// Code to be executed.</a:t>
            </a:r>
          </a:p>
          <a:p>
            <a:pPr marL="0" indent="0">
              <a:buNone/>
            </a:pPr>
            <a:r>
              <a:rPr lang="en-IN" dirty="0"/>
              <a:t>			break;</a:t>
            </a:r>
          </a:p>
          <a:p>
            <a:pPr marL="0" indent="0">
              <a:buNone/>
            </a:pPr>
            <a:r>
              <a:rPr lang="en-IN" dirty="0"/>
              <a:t>		default:</a:t>
            </a:r>
          </a:p>
          <a:p>
            <a:pPr marL="0" indent="0">
              <a:buNone/>
            </a:pPr>
            <a:r>
              <a:rPr lang="en-IN" dirty="0"/>
              <a:t>			// Code to be executed when no cases match.</a:t>
            </a:r>
          </a:p>
          <a:p>
            <a:pPr marL="0" indent="0">
              <a:buNone/>
            </a:pPr>
            <a:r>
              <a:rPr lang="en-IN" dirty="0"/>
              <a:t>			break;</a:t>
            </a:r>
          </a:p>
          <a:p>
            <a:pPr marL="0" indent="0">
              <a:buNone/>
            </a:pPr>
            <a:endParaRPr lang="en-IN" dirty="0"/>
          </a:p>
          <a:p>
            <a:pPr marL="0" indent="0">
              <a:buNone/>
            </a:pPr>
            <a:r>
              <a:rPr lang="en-IN" dirty="0"/>
              <a:t>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8015171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0AB-AA27-5F33-DDF4-79D1334D5C52}"/>
              </a:ext>
            </a:extLst>
          </p:cNvPr>
          <p:cNvSpPr>
            <a:spLocks noGrp="1"/>
          </p:cNvSpPr>
          <p:nvPr>
            <p:ph type="title"/>
          </p:nvPr>
        </p:nvSpPr>
        <p:spPr/>
        <p:txBody>
          <a:bodyPr/>
          <a:lstStyle/>
          <a:p>
            <a:r>
              <a:rPr lang="en-IN" dirty="0"/>
              <a:t>Switch statement</a:t>
            </a:r>
          </a:p>
        </p:txBody>
      </p:sp>
      <p:sp>
        <p:nvSpPr>
          <p:cNvPr id="3" name="Content Placeholder 2">
            <a:extLst>
              <a:ext uri="{FF2B5EF4-FFF2-40B4-BE49-F238E27FC236}">
                <a16:creationId xmlns:a16="http://schemas.microsoft.com/office/drawing/2014/main" id="{D20F946F-AE99-ABB0-B06A-A0A55E08CD9F}"/>
              </a:ext>
            </a:extLst>
          </p:cNvPr>
          <p:cNvSpPr>
            <a:spLocks noGrp="1"/>
          </p:cNvSpPr>
          <p:nvPr>
            <p:ph idx="1"/>
          </p:nvPr>
        </p:nvSpPr>
        <p:spPr/>
        <p:txBody>
          <a:bodyPr>
            <a:normAutofit fontScale="85000" lnSpcReduction="20000"/>
          </a:bodyPr>
          <a:lstStyle/>
          <a:p>
            <a:r>
              <a:rPr lang="en-IN" dirty="0"/>
              <a:t>If expression equals </a:t>
            </a:r>
            <a:r>
              <a:rPr lang="en-IN" i="1" dirty="0"/>
              <a:t>value1, </a:t>
            </a:r>
            <a:r>
              <a:rPr lang="en-IN" dirty="0"/>
              <a:t>execute the code specified for that case. If expression equals </a:t>
            </a:r>
            <a:r>
              <a:rPr lang="en-IN" i="1" dirty="0"/>
              <a:t>value2, </a:t>
            </a:r>
            <a:r>
              <a:rPr lang="en-IN" dirty="0"/>
              <a:t>execute the code specified for that case, and so on.</a:t>
            </a:r>
          </a:p>
          <a:p>
            <a:endParaRPr lang="en-IN" dirty="0"/>
          </a:p>
          <a:p>
            <a:endParaRPr lang="en-IN" dirty="0"/>
          </a:p>
          <a:p>
            <a:endParaRPr lang="en-IN" dirty="0"/>
          </a:p>
          <a:p>
            <a:endParaRPr lang="en-IN" dirty="0"/>
          </a:p>
          <a:p>
            <a:r>
              <a:rPr lang="en-IN" dirty="0"/>
              <a:t>If we don’t use the </a:t>
            </a:r>
            <a:r>
              <a:rPr lang="en-IN" i="1" dirty="0"/>
              <a:t>break </a:t>
            </a:r>
            <a:r>
              <a:rPr lang="en-IN" sz="2100" dirty="0"/>
              <a:t>command, the next case statement will also be executed.</a:t>
            </a:r>
          </a:p>
          <a:p>
            <a:r>
              <a:rPr lang="en-US" sz="2100" i="1" dirty="0"/>
              <a:t>switch</a:t>
            </a:r>
            <a:r>
              <a:rPr lang="en-US" sz="2100" dirty="0"/>
              <a:t> uses strict type checking (the </a:t>
            </a:r>
            <a:r>
              <a:rPr lang="en-US" dirty="0"/>
              <a:t>triple equals strategy) to determine equality, which checks for both a value and a data type.</a:t>
            </a:r>
            <a:endParaRPr lang="en-IN" dirty="0"/>
          </a:p>
          <a:p>
            <a:endParaRPr lang="en-IN" dirty="0"/>
          </a:p>
        </p:txBody>
      </p:sp>
      <p:pic>
        <p:nvPicPr>
          <p:cNvPr id="5" name="Content Placeholder 4">
            <a:extLst>
              <a:ext uri="{FF2B5EF4-FFF2-40B4-BE49-F238E27FC236}">
                <a16:creationId xmlns:a16="http://schemas.microsoft.com/office/drawing/2014/main" id="{7D6B7873-74DF-E1BE-E47B-15B5CB6737EE}"/>
              </a:ext>
            </a:extLst>
          </p:cNvPr>
          <p:cNvPicPr>
            <a:picLocks noChangeAspect="1"/>
          </p:cNvPicPr>
          <p:nvPr/>
        </p:nvPicPr>
        <p:blipFill rotWithShape="1">
          <a:blip r:embed="rId2"/>
          <a:srcRect l="17759" t="7563" r="17077" b="37603"/>
          <a:stretch/>
        </p:blipFill>
        <p:spPr>
          <a:xfrm>
            <a:off x="1774308" y="2709000"/>
            <a:ext cx="3221220" cy="1440000"/>
          </a:xfrm>
          <a:prstGeom prst="rect">
            <a:avLst/>
          </a:prstGeom>
        </p:spPr>
      </p:pic>
    </p:spTree>
    <p:extLst>
      <p:ext uri="{BB962C8B-B14F-4D97-AF65-F5344CB8AC3E}">
        <p14:creationId xmlns:p14="http://schemas.microsoft.com/office/powerpoint/2010/main" val="14154127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595B-819B-3EE5-78D1-7D9801E4CB49}"/>
              </a:ext>
            </a:extLst>
          </p:cNvPr>
          <p:cNvSpPr>
            <a:spLocks noGrp="1"/>
          </p:cNvSpPr>
          <p:nvPr>
            <p:ph type="title"/>
          </p:nvPr>
        </p:nvSpPr>
        <p:spPr/>
        <p:txBody>
          <a:bodyPr/>
          <a:lstStyle/>
          <a:p>
            <a:r>
              <a:rPr lang="en-IN" dirty="0"/>
              <a:t>Switch statement</a:t>
            </a:r>
          </a:p>
        </p:txBody>
      </p:sp>
      <p:sp>
        <p:nvSpPr>
          <p:cNvPr id="3" name="Content Placeholder 2">
            <a:extLst>
              <a:ext uri="{FF2B5EF4-FFF2-40B4-BE49-F238E27FC236}">
                <a16:creationId xmlns:a16="http://schemas.microsoft.com/office/drawing/2014/main" id="{91B9BB61-CB31-F313-D815-CDB2C30C6967}"/>
              </a:ext>
            </a:extLst>
          </p:cNvPr>
          <p:cNvSpPr>
            <a:spLocks noGrp="1"/>
          </p:cNvSpPr>
          <p:nvPr>
            <p:ph idx="1"/>
          </p:nvPr>
        </p:nvSpPr>
        <p:spPr/>
        <p:txBody>
          <a:bodyPr/>
          <a:lstStyle/>
          <a:p>
            <a:r>
              <a:rPr lang="en-IN" b="1" dirty="0"/>
              <a:t>Combining cases</a:t>
            </a:r>
          </a:p>
          <a:p>
            <a:pPr lvl="1"/>
            <a:r>
              <a:rPr lang="en-IN" dirty="0"/>
              <a:t>Useful when same code to be executed for multiple cases.</a:t>
            </a:r>
          </a:p>
          <a:p>
            <a:endParaRPr lang="en-IN" dirty="0"/>
          </a:p>
        </p:txBody>
      </p:sp>
      <p:pic>
        <p:nvPicPr>
          <p:cNvPr id="5" name="Picture 4">
            <a:extLst>
              <a:ext uri="{FF2B5EF4-FFF2-40B4-BE49-F238E27FC236}">
                <a16:creationId xmlns:a16="http://schemas.microsoft.com/office/drawing/2014/main" id="{EC16B412-F5EC-1B25-EAAF-BD44BC99ED9E}"/>
              </a:ext>
            </a:extLst>
          </p:cNvPr>
          <p:cNvPicPr>
            <a:picLocks noChangeAspect="1"/>
          </p:cNvPicPr>
          <p:nvPr/>
        </p:nvPicPr>
        <p:blipFill rotWithShape="1">
          <a:blip r:embed="rId2"/>
          <a:srcRect l="17647" t="8271" r="24559" b="38455"/>
          <a:stretch/>
        </p:blipFill>
        <p:spPr>
          <a:xfrm>
            <a:off x="1451579" y="2946345"/>
            <a:ext cx="5145920" cy="2520000"/>
          </a:xfrm>
          <a:prstGeom prst="rect">
            <a:avLst/>
          </a:prstGeom>
        </p:spPr>
      </p:pic>
    </p:spTree>
    <p:extLst>
      <p:ext uri="{BB962C8B-B14F-4D97-AF65-F5344CB8AC3E}">
        <p14:creationId xmlns:p14="http://schemas.microsoft.com/office/powerpoint/2010/main" val="3134013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5CF5-DE89-EF3A-8F8B-FA9711738C8B}"/>
              </a:ext>
            </a:extLst>
          </p:cNvPr>
          <p:cNvSpPr>
            <a:spLocks noGrp="1"/>
          </p:cNvSpPr>
          <p:nvPr>
            <p:ph type="title"/>
          </p:nvPr>
        </p:nvSpPr>
        <p:spPr/>
        <p:txBody>
          <a:bodyPr/>
          <a:lstStyle/>
          <a:p>
            <a:r>
              <a:rPr lang="en-IN" dirty="0"/>
              <a:t>Loops</a:t>
            </a:r>
          </a:p>
        </p:txBody>
      </p:sp>
      <p:sp>
        <p:nvSpPr>
          <p:cNvPr id="3" name="Content Placeholder 2">
            <a:extLst>
              <a:ext uri="{FF2B5EF4-FFF2-40B4-BE49-F238E27FC236}">
                <a16:creationId xmlns:a16="http://schemas.microsoft.com/office/drawing/2014/main" id="{3FDE2E8A-8C41-5878-6DCA-39B0D10641BE}"/>
              </a:ext>
            </a:extLst>
          </p:cNvPr>
          <p:cNvSpPr>
            <a:spLocks noGrp="1"/>
          </p:cNvSpPr>
          <p:nvPr>
            <p:ph idx="1"/>
          </p:nvPr>
        </p:nvSpPr>
        <p:spPr/>
        <p:txBody>
          <a:bodyPr>
            <a:normAutofit fontScale="85000" lnSpcReduction="10000"/>
          </a:bodyPr>
          <a:lstStyle/>
          <a:p>
            <a:r>
              <a:rPr lang="en-IN" dirty="0"/>
              <a:t>Loops execute a code block a certain number of times.</a:t>
            </a:r>
          </a:p>
          <a:p>
            <a:r>
              <a:rPr lang="en-IN" dirty="0"/>
              <a:t>Used to:</a:t>
            </a:r>
          </a:p>
          <a:p>
            <a:pPr lvl="1"/>
            <a:r>
              <a:rPr lang="en-IN" dirty="0"/>
              <a:t>Repeat operations</a:t>
            </a:r>
          </a:p>
          <a:p>
            <a:pPr lvl="1"/>
            <a:r>
              <a:rPr lang="en-IN" dirty="0"/>
              <a:t>Iterate over data sets, arrays and objects</a:t>
            </a:r>
          </a:p>
          <a:p>
            <a:r>
              <a:rPr lang="en-IN" dirty="0"/>
              <a:t>Loops</a:t>
            </a:r>
          </a:p>
          <a:p>
            <a:pPr lvl="1"/>
            <a:r>
              <a:rPr lang="en-IN" i="1" dirty="0"/>
              <a:t>while</a:t>
            </a:r>
            <a:r>
              <a:rPr lang="en-IN" dirty="0"/>
              <a:t> loop</a:t>
            </a:r>
          </a:p>
          <a:p>
            <a:pPr lvl="1"/>
            <a:r>
              <a:rPr lang="en-IN" i="1" dirty="0"/>
              <a:t>do while </a:t>
            </a:r>
            <a:r>
              <a:rPr lang="en-IN" dirty="0"/>
              <a:t>loop</a:t>
            </a:r>
          </a:p>
          <a:p>
            <a:pPr lvl="1"/>
            <a:r>
              <a:rPr lang="en-IN" i="1" dirty="0"/>
              <a:t>for </a:t>
            </a:r>
            <a:r>
              <a:rPr lang="en-IN" dirty="0"/>
              <a:t>loop</a:t>
            </a:r>
          </a:p>
          <a:p>
            <a:pPr lvl="1"/>
            <a:r>
              <a:rPr lang="en-IN" i="1" dirty="0"/>
              <a:t>for of </a:t>
            </a:r>
            <a:r>
              <a:rPr lang="en-IN" dirty="0"/>
              <a:t>loop</a:t>
            </a:r>
          </a:p>
          <a:p>
            <a:pPr lvl="1"/>
            <a:r>
              <a:rPr lang="en-IN" i="1" dirty="0"/>
              <a:t>for in</a:t>
            </a:r>
          </a:p>
          <a:p>
            <a:pPr lvl="1"/>
            <a:endParaRPr lang="en-IN" dirty="0"/>
          </a:p>
          <a:p>
            <a:pPr lvl="1"/>
            <a:endParaRPr lang="en-IN" i="1" dirty="0"/>
          </a:p>
        </p:txBody>
      </p:sp>
    </p:spTree>
    <p:extLst>
      <p:ext uri="{BB962C8B-B14F-4D97-AF65-F5344CB8AC3E}">
        <p14:creationId xmlns:p14="http://schemas.microsoft.com/office/powerpoint/2010/main" val="1152538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6B36-E21C-E215-D9CA-68A85F9F9302}"/>
              </a:ext>
            </a:extLst>
          </p:cNvPr>
          <p:cNvSpPr>
            <a:spLocks noGrp="1"/>
          </p:cNvSpPr>
          <p:nvPr>
            <p:ph type="title"/>
          </p:nvPr>
        </p:nvSpPr>
        <p:spPr/>
        <p:txBody>
          <a:bodyPr/>
          <a:lstStyle/>
          <a:p>
            <a:r>
              <a:rPr lang="en-IN" dirty="0"/>
              <a:t>While loops</a:t>
            </a:r>
          </a:p>
        </p:txBody>
      </p:sp>
      <p:sp>
        <p:nvSpPr>
          <p:cNvPr id="3" name="Content Placeholder 2">
            <a:extLst>
              <a:ext uri="{FF2B5EF4-FFF2-40B4-BE49-F238E27FC236}">
                <a16:creationId xmlns:a16="http://schemas.microsoft.com/office/drawing/2014/main" id="{55A247EE-1CF7-624A-9F70-0AFB770FFA76}"/>
              </a:ext>
            </a:extLst>
          </p:cNvPr>
          <p:cNvSpPr>
            <a:spLocks noGrp="1"/>
          </p:cNvSpPr>
          <p:nvPr>
            <p:ph idx="1"/>
          </p:nvPr>
        </p:nvSpPr>
        <p:spPr/>
        <p:txBody>
          <a:bodyPr/>
          <a:lstStyle/>
          <a:p>
            <a:r>
              <a:rPr lang="en-IN" dirty="0"/>
              <a:t>A </a:t>
            </a:r>
            <a:r>
              <a:rPr lang="en-IN" b="1" i="1" dirty="0"/>
              <a:t>while </a:t>
            </a:r>
            <a:r>
              <a:rPr lang="en-IN" dirty="0"/>
              <a:t>loop executes a certain block of code as long as an </a:t>
            </a:r>
            <a:r>
              <a:rPr lang="en-IN" b="1" dirty="0"/>
              <a:t>expression</a:t>
            </a:r>
            <a:r>
              <a:rPr lang="en-IN" dirty="0"/>
              <a:t> evaluates to </a:t>
            </a:r>
            <a:r>
              <a:rPr lang="en-IN" b="1" dirty="0"/>
              <a:t>true.</a:t>
            </a:r>
          </a:p>
          <a:p>
            <a:r>
              <a:rPr lang="en-IN" dirty="0"/>
              <a:t>Syntax</a:t>
            </a:r>
            <a:r>
              <a:rPr lang="en-IN" b="1" dirty="0"/>
              <a:t> </a:t>
            </a:r>
          </a:p>
          <a:p>
            <a:pPr marL="0" indent="0">
              <a:buNone/>
            </a:pPr>
            <a:r>
              <a:rPr lang="en-IN" b="1" i="1" dirty="0"/>
              <a:t>	</a:t>
            </a:r>
            <a:r>
              <a:rPr lang="en-IN" i="1" dirty="0"/>
              <a:t>while</a:t>
            </a:r>
            <a:r>
              <a:rPr lang="en-IN" dirty="0"/>
              <a:t> (condition) {</a:t>
            </a:r>
          </a:p>
          <a:p>
            <a:pPr marL="457200" lvl="1" indent="0">
              <a:buNone/>
            </a:pPr>
            <a:r>
              <a:rPr lang="en-IN" dirty="0"/>
              <a:t>		// Code to be executed</a:t>
            </a:r>
          </a:p>
          <a:p>
            <a:pPr marL="457200" lvl="1" indent="0">
              <a:buNone/>
            </a:pPr>
            <a:r>
              <a:rPr lang="en-IN" dirty="0"/>
              <a:t>	}</a:t>
            </a:r>
          </a:p>
          <a:p>
            <a:r>
              <a:rPr lang="en-IN" dirty="0"/>
              <a:t>If the condition is </a:t>
            </a:r>
            <a:r>
              <a:rPr lang="en-IN" b="1" dirty="0"/>
              <a:t>false</a:t>
            </a:r>
            <a:r>
              <a:rPr lang="en-IN" dirty="0"/>
              <a:t>, the code inside the block will be skipped.</a:t>
            </a:r>
            <a:endParaRPr lang="en-IN" b="1" dirty="0"/>
          </a:p>
        </p:txBody>
      </p:sp>
    </p:spTree>
    <p:extLst>
      <p:ext uri="{BB962C8B-B14F-4D97-AF65-F5344CB8AC3E}">
        <p14:creationId xmlns:p14="http://schemas.microsoft.com/office/powerpoint/2010/main" val="33026080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4CD9D-342B-D325-8D2E-376D866D5361}"/>
              </a:ext>
            </a:extLst>
          </p:cNvPr>
          <p:cNvSpPr>
            <a:spLocks noGrp="1"/>
          </p:cNvSpPr>
          <p:nvPr>
            <p:ph type="title"/>
          </p:nvPr>
        </p:nvSpPr>
        <p:spPr/>
        <p:txBody>
          <a:bodyPr/>
          <a:lstStyle/>
          <a:p>
            <a:r>
              <a:rPr lang="en-IN" dirty="0"/>
              <a:t>While loops</a:t>
            </a:r>
          </a:p>
        </p:txBody>
      </p:sp>
      <p:pic>
        <p:nvPicPr>
          <p:cNvPr id="9" name="Picture 8">
            <a:extLst>
              <a:ext uri="{FF2B5EF4-FFF2-40B4-BE49-F238E27FC236}">
                <a16:creationId xmlns:a16="http://schemas.microsoft.com/office/drawing/2014/main" id="{63919087-F321-DF0A-601C-8D1C61B0EECA}"/>
              </a:ext>
            </a:extLst>
          </p:cNvPr>
          <p:cNvPicPr>
            <a:picLocks noChangeAspect="1"/>
          </p:cNvPicPr>
          <p:nvPr/>
        </p:nvPicPr>
        <p:blipFill rotWithShape="1">
          <a:blip r:embed="rId2"/>
          <a:srcRect l="2941" t="72107" r="86397" b="6194"/>
          <a:stretch/>
        </p:blipFill>
        <p:spPr>
          <a:xfrm>
            <a:off x="8724139" y="2205316"/>
            <a:ext cx="2330715" cy="2520000"/>
          </a:xfrm>
          <a:prstGeom prst="rect">
            <a:avLst/>
          </a:prstGeom>
        </p:spPr>
      </p:pic>
      <p:sp>
        <p:nvSpPr>
          <p:cNvPr id="11" name="Content Placeholder 10">
            <a:extLst>
              <a:ext uri="{FF2B5EF4-FFF2-40B4-BE49-F238E27FC236}">
                <a16:creationId xmlns:a16="http://schemas.microsoft.com/office/drawing/2014/main" id="{242DC6C2-0A7C-ED75-FE23-DB57988472EB}"/>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dirty="0">
                <a:solidFill>
                  <a:srgbClr val="FF0000"/>
                </a:solidFill>
              </a:rPr>
              <a:t>Loop gets stuck in an infinite loop if </a:t>
            </a:r>
            <a:r>
              <a:rPr lang="en-IN" i="1" dirty="0">
                <a:solidFill>
                  <a:srgbClr val="FF0000"/>
                </a:solidFill>
              </a:rPr>
              <a:t>counter</a:t>
            </a:r>
            <a:r>
              <a:rPr lang="en-IN" dirty="0">
                <a:solidFill>
                  <a:srgbClr val="FF0000"/>
                </a:solidFill>
              </a:rPr>
              <a:t> is not incremented.</a:t>
            </a:r>
          </a:p>
        </p:txBody>
      </p:sp>
      <p:pic>
        <p:nvPicPr>
          <p:cNvPr id="12" name="Content Placeholder 4">
            <a:extLst>
              <a:ext uri="{FF2B5EF4-FFF2-40B4-BE49-F238E27FC236}">
                <a16:creationId xmlns:a16="http://schemas.microsoft.com/office/drawing/2014/main" id="{DDD0398D-6869-7E36-A7DC-6B1DE9C4AD2A}"/>
              </a:ext>
            </a:extLst>
          </p:cNvPr>
          <p:cNvPicPr>
            <a:picLocks noChangeAspect="1"/>
          </p:cNvPicPr>
          <p:nvPr/>
        </p:nvPicPr>
        <p:blipFill rotWithShape="1">
          <a:blip r:embed="rId3"/>
          <a:srcRect l="2848" t="7563" r="62190" b="62021"/>
          <a:stretch/>
        </p:blipFill>
        <p:spPr>
          <a:xfrm>
            <a:off x="1451579" y="2205316"/>
            <a:ext cx="5452432" cy="2520000"/>
          </a:xfrm>
          <a:prstGeom prst="rect">
            <a:avLst/>
          </a:prstGeom>
        </p:spPr>
      </p:pic>
    </p:spTree>
    <p:extLst>
      <p:ext uri="{BB962C8B-B14F-4D97-AF65-F5344CB8AC3E}">
        <p14:creationId xmlns:p14="http://schemas.microsoft.com/office/powerpoint/2010/main" val="1406531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890E-D9F5-9D4C-7120-3A52611DD15D}"/>
              </a:ext>
            </a:extLst>
          </p:cNvPr>
          <p:cNvSpPr>
            <a:spLocks noGrp="1"/>
          </p:cNvSpPr>
          <p:nvPr>
            <p:ph type="title"/>
          </p:nvPr>
        </p:nvSpPr>
        <p:spPr/>
        <p:txBody>
          <a:bodyPr/>
          <a:lstStyle/>
          <a:p>
            <a:r>
              <a:rPr lang="en-IN" dirty="0"/>
              <a:t>Adding javascript in html</a:t>
            </a:r>
          </a:p>
        </p:txBody>
      </p:sp>
      <p:sp>
        <p:nvSpPr>
          <p:cNvPr id="4" name="Content Placeholder 3">
            <a:extLst>
              <a:ext uri="{FF2B5EF4-FFF2-40B4-BE49-F238E27FC236}">
                <a16:creationId xmlns:a16="http://schemas.microsoft.com/office/drawing/2014/main" id="{B13D241C-6B34-9CAF-5AAE-4E81E9BF9092}"/>
              </a:ext>
            </a:extLst>
          </p:cNvPr>
          <p:cNvSpPr>
            <a:spLocks noGrp="1"/>
          </p:cNvSpPr>
          <p:nvPr>
            <p:ph idx="1"/>
          </p:nvPr>
        </p:nvSpPr>
        <p:spPr>
          <a:xfrm>
            <a:off x="1424304" y="2015732"/>
            <a:ext cx="9603275" cy="3450613"/>
          </a:xfrm>
        </p:spPr>
        <p:txBody>
          <a:bodyPr/>
          <a:lstStyle/>
          <a:p>
            <a:r>
              <a:rPr lang="en-IN" dirty="0"/>
              <a:t>External JavaScript file</a:t>
            </a:r>
          </a:p>
          <a:p>
            <a:endParaRPr lang="en-IN" dirty="0"/>
          </a:p>
          <a:p>
            <a:endParaRPr lang="en-IN" dirty="0"/>
          </a:p>
          <a:p>
            <a:r>
              <a:rPr lang="en-IN" dirty="0"/>
              <a:t>HTML file</a:t>
            </a:r>
          </a:p>
          <a:p>
            <a:endParaRPr lang="en-IN" dirty="0"/>
          </a:p>
        </p:txBody>
      </p:sp>
      <p:pic>
        <p:nvPicPr>
          <p:cNvPr id="5" name="Picture 4">
            <a:extLst>
              <a:ext uri="{FF2B5EF4-FFF2-40B4-BE49-F238E27FC236}">
                <a16:creationId xmlns:a16="http://schemas.microsoft.com/office/drawing/2014/main" id="{228A8A0E-0E01-88D3-556F-C1D08A0B59E7}"/>
              </a:ext>
            </a:extLst>
          </p:cNvPr>
          <p:cNvPicPr>
            <a:picLocks noChangeAspect="1"/>
          </p:cNvPicPr>
          <p:nvPr/>
        </p:nvPicPr>
        <p:blipFill rotWithShape="1">
          <a:blip r:embed="rId2"/>
          <a:srcRect l="28162" r="27547" b="69169"/>
          <a:stretch/>
        </p:blipFill>
        <p:spPr>
          <a:xfrm>
            <a:off x="6347579" y="3897687"/>
            <a:ext cx="4680000" cy="1730636"/>
          </a:xfrm>
          <a:prstGeom prst="rect">
            <a:avLst/>
          </a:prstGeom>
        </p:spPr>
      </p:pic>
      <p:pic>
        <p:nvPicPr>
          <p:cNvPr id="12" name="Picture 11">
            <a:extLst>
              <a:ext uri="{FF2B5EF4-FFF2-40B4-BE49-F238E27FC236}">
                <a16:creationId xmlns:a16="http://schemas.microsoft.com/office/drawing/2014/main" id="{FDB78C6D-3965-7A25-6797-DC55D12B9661}"/>
              </a:ext>
            </a:extLst>
          </p:cNvPr>
          <p:cNvPicPr>
            <a:picLocks noChangeAspect="1"/>
          </p:cNvPicPr>
          <p:nvPr/>
        </p:nvPicPr>
        <p:blipFill rotWithShape="1">
          <a:blip r:embed="rId3"/>
          <a:srcRect l="12573" t="11176" r="45735" b="74606"/>
          <a:stretch/>
        </p:blipFill>
        <p:spPr>
          <a:xfrm>
            <a:off x="1451579" y="2671482"/>
            <a:ext cx="4680000" cy="847882"/>
          </a:xfrm>
          <a:prstGeom prst="rect">
            <a:avLst/>
          </a:prstGeom>
        </p:spPr>
      </p:pic>
      <p:pic>
        <p:nvPicPr>
          <p:cNvPr id="6" name="Picture 5">
            <a:extLst>
              <a:ext uri="{FF2B5EF4-FFF2-40B4-BE49-F238E27FC236}">
                <a16:creationId xmlns:a16="http://schemas.microsoft.com/office/drawing/2014/main" id="{FB47D154-C387-BC33-8745-1D42212F7327}"/>
              </a:ext>
            </a:extLst>
          </p:cNvPr>
          <p:cNvPicPr>
            <a:picLocks noChangeAspect="1"/>
          </p:cNvPicPr>
          <p:nvPr/>
        </p:nvPicPr>
        <p:blipFill rotWithShape="1">
          <a:blip r:embed="rId4"/>
          <a:srcRect l="14485" t="11039" r="46324" b="61695"/>
          <a:stretch/>
        </p:blipFill>
        <p:spPr>
          <a:xfrm>
            <a:off x="1451579" y="3898566"/>
            <a:ext cx="4680000" cy="1729757"/>
          </a:xfrm>
          <a:prstGeom prst="rect">
            <a:avLst/>
          </a:prstGeom>
        </p:spPr>
      </p:pic>
    </p:spTree>
    <p:extLst>
      <p:ext uri="{BB962C8B-B14F-4D97-AF65-F5344CB8AC3E}">
        <p14:creationId xmlns:p14="http://schemas.microsoft.com/office/powerpoint/2010/main" val="1445613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AFD0-D577-2A7B-FC09-41899A5DD555}"/>
              </a:ext>
            </a:extLst>
          </p:cNvPr>
          <p:cNvSpPr>
            <a:spLocks noGrp="1"/>
          </p:cNvSpPr>
          <p:nvPr>
            <p:ph type="title"/>
          </p:nvPr>
        </p:nvSpPr>
        <p:spPr/>
        <p:txBody>
          <a:bodyPr/>
          <a:lstStyle/>
          <a:p>
            <a:r>
              <a:rPr lang="en-IN" dirty="0"/>
              <a:t>Do while loops</a:t>
            </a:r>
          </a:p>
        </p:txBody>
      </p:sp>
      <p:sp>
        <p:nvSpPr>
          <p:cNvPr id="3" name="Content Placeholder 2">
            <a:extLst>
              <a:ext uri="{FF2B5EF4-FFF2-40B4-BE49-F238E27FC236}">
                <a16:creationId xmlns:a16="http://schemas.microsoft.com/office/drawing/2014/main" id="{B1B77369-CF0B-F4E7-FF4C-249A5F6E036A}"/>
              </a:ext>
            </a:extLst>
          </p:cNvPr>
          <p:cNvSpPr>
            <a:spLocks noGrp="1"/>
          </p:cNvSpPr>
          <p:nvPr>
            <p:ph idx="1"/>
          </p:nvPr>
        </p:nvSpPr>
        <p:spPr/>
        <p:txBody>
          <a:bodyPr>
            <a:normAutofit fontScale="85000" lnSpcReduction="20000"/>
          </a:bodyPr>
          <a:lstStyle/>
          <a:p>
            <a:r>
              <a:rPr lang="en-IN" dirty="0"/>
              <a:t>Used when a code block to be </a:t>
            </a:r>
            <a:r>
              <a:rPr lang="en-IN" b="1" dirty="0"/>
              <a:t>executed</a:t>
            </a:r>
            <a:r>
              <a:rPr lang="en-IN" dirty="0"/>
              <a:t> </a:t>
            </a:r>
            <a:r>
              <a:rPr lang="en-IN" b="1" dirty="0"/>
              <a:t>at least once</a:t>
            </a:r>
            <a:r>
              <a:rPr lang="en-IN" dirty="0"/>
              <a:t>.</a:t>
            </a:r>
          </a:p>
          <a:p>
            <a:r>
              <a:rPr lang="en-IN" dirty="0"/>
              <a:t>Example:</a:t>
            </a:r>
          </a:p>
          <a:p>
            <a:pPr lvl="1"/>
            <a:r>
              <a:rPr lang="en-IN" dirty="0"/>
              <a:t>User validation</a:t>
            </a:r>
          </a:p>
          <a:p>
            <a:pPr lvl="1"/>
            <a:r>
              <a:rPr lang="en-IN" dirty="0"/>
              <a:t>Connecting to the database</a:t>
            </a:r>
          </a:p>
          <a:p>
            <a:r>
              <a:rPr lang="en-IN" dirty="0"/>
              <a:t>Syntax</a:t>
            </a:r>
          </a:p>
          <a:p>
            <a:pPr marL="457200" lvl="1" indent="0">
              <a:buNone/>
            </a:pPr>
            <a:r>
              <a:rPr lang="en-IN" i="1" dirty="0"/>
              <a:t>do</a:t>
            </a:r>
            <a:r>
              <a:rPr lang="en-IN" dirty="0"/>
              <a:t> {</a:t>
            </a:r>
          </a:p>
          <a:p>
            <a:pPr marL="457200" lvl="1" indent="0">
              <a:buNone/>
            </a:pPr>
            <a:r>
              <a:rPr lang="en-IN" dirty="0"/>
              <a:t>	// Code to be executed</a:t>
            </a:r>
          </a:p>
          <a:p>
            <a:pPr marL="457200" lvl="1" indent="0">
              <a:buNone/>
            </a:pPr>
            <a:r>
              <a:rPr lang="en-IN" dirty="0"/>
              <a:t>} </a:t>
            </a:r>
            <a:r>
              <a:rPr lang="en-IN" i="1" dirty="0"/>
              <a:t>while (condition);</a:t>
            </a:r>
          </a:p>
          <a:p>
            <a:r>
              <a:rPr lang="en-IN" dirty="0"/>
              <a:t>The code within the </a:t>
            </a:r>
            <a:r>
              <a:rPr lang="en-IN" i="1" dirty="0"/>
              <a:t>do</a:t>
            </a:r>
            <a:r>
              <a:rPr lang="en-IN" dirty="0"/>
              <a:t> block executes </a:t>
            </a:r>
            <a:r>
              <a:rPr lang="en-IN" b="1" dirty="0"/>
              <a:t>first</a:t>
            </a:r>
            <a:r>
              <a:rPr lang="en-IN" dirty="0"/>
              <a:t> and </a:t>
            </a:r>
            <a:r>
              <a:rPr lang="en-IN" b="1" dirty="0"/>
              <a:t>then</a:t>
            </a:r>
            <a:r>
              <a:rPr lang="en-IN" dirty="0"/>
              <a:t> the condition is evaluated. If the condition is </a:t>
            </a:r>
            <a:r>
              <a:rPr lang="en-IN" b="1" dirty="0"/>
              <a:t>true</a:t>
            </a:r>
            <a:r>
              <a:rPr lang="en-IN" dirty="0"/>
              <a:t>, the code in the do block is executed. It will continue until the condition changes to </a:t>
            </a:r>
            <a:r>
              <a:rPr lang="en-IN" b="1" dirty="0"/>
              <a:t>false</a:t>
            </a:r>
            <a:r>
              <a:rPr lang="en-IN" dirty="0"/>
              <a:t>.</a:t>
            </a:r>
          </a:p>
          <a:p>
            <a:endParaRPr lang="en-IN" i="1" dirty="0"/>
          </a:p>
        </p:txBody>
      </p:sp>
    </p:spTree>
    <p:extLst>
      <p:ext uri="{BB962C8B-B14F-4D97-AF65-F5344CB8AC3E}">
        <p14:creationId xmlns:p14="http://schemas.microsoft.com/office/powerpoint/2010/main" val="29464653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FB2-2C23-6BC3-DD62-F763FAADDD1C}"/>
              </a:ext>
            </a:extLst>
          </p:cNvPr>
          <p:cNvSpPr>
            <a:spLocks noGrp="1"/>
          </p:cNvSpPr>
          <p:nvPr>
            <p:ph type="title"/>
          </p:nvPr>
        </p:nvSpPr>
        <p:spPr/>
        <p:txBody>
          <a:bodyPr/>
          <a:lstStyle/>
          <a:p>
            <a:r>
              <a:rPr lang="en-IN" dirty="0"/>
              <a:t>Do while loops</a:t>
            </a:r>
          </a:p>
        </p:txBody>
      </p:sp>
      <p:pic>
        <p:nvPicPr>
          <p:cNvPr id="6" name="Picture 5">
            <a:extLst>
              <a:ext uri="{FF2B5EF4-FFF2-40B4-BE49-F238E27FC236}">
                <a16:creationId xmlns:a16="http://schemas.microsoft.com/office/drawing/2014/main" id="{E0F2F488-B575-E51E-C5F0-A3C5BBAB23AD}"/>
              </a:ext>
            </a:extLst>
          </p:cNvPr>
          <p:cNvPicPr>
            <a:picLocks noChangeAspect="1"/>
          </p:cNvPicPr>
          <p:nvPr/>
        </p:nvPicPr>
        <p:blipFill rotWithShape="1">
          <a:blip r:embed="rId2"/>
          <a:srcRect l="2941" t="72107" r="86397" b="6194"/>
          <a:stretch/>
        </p:blipFill>
        <p:spPr>
          <a:xfrm>
            <a:off x="8724139" y="2205316"/>
            <a:ext cx="2330715" cy="2520000"/>
          </a:xfrm>
          <a:prstGeom prst="rect">
            <a:avLst/>
          </a:prstGeom>
        </p:spPr>
      </p:pic>
      <p:sp>
        <p:nvSpPr>
          <p:cNvPr id="8" name="Content Placeholder 7">
            <a:extLst>
              <a:ext uri="{FF2B5EF4-FFF2-40B4-BE49-F238E27FC236}">
                <a16:creationId xmlns:a16="http://schemas.microsoft.com/office/drawing/2014/main" id="{D006CDF8-3E34-B205-4909-B1B20FF74CAE}"/>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dirty="0">
                <a:solidFill>
                  <a:srgbClr val="FF0000"/>
                </a:solidFill>
              </a:rPr>
              <a:t>Loop gets stuck in an infinite loop if </a:t>
            </a:r>
            <a:r>
              <a:rPr lang="en-IN" i="1" dirty="0">
                <a:solidFill>
                  <a:srgbClr val="FF0000"/>
                </a:solidFill>
              </a:rPr>
              <a:t>number</a:t>
            </a:r>
            <a:r>
              <a:rPr lang="en-IN" dirty="0">
                <a:solidFill>
                  <a:srgbClr val="FF0000"/>
                </a:solidFill>
              </a:rPr>
              <a:t> is not incremented.</a:t>
            </a:r>
          </a:p>
          <a:p>
            <a:endParaRPr lang="en-IN" dirty="0"/>
          </a:p>
        </p:txBody>
      </p:sp>
      <p:pic>
        <p:nvPicPr>
          <p:cNvPr id="9" name="Content Placeholder 4">
            <a:extLst>
              <a:ext uri="{FF2B5EF4-FFF2-40B4-BE49-F238E27FC236}">
                <a16:creationId xmlns:a16="http://schemas.microsoft.com/office/drawing/2014/main" id="{65AA164B-3AA3-5839-0DEA-F75ACAFBF36E}"/>
              </a:ext>
            </a:extLst>
          </p:cNvPr>
          <p:cNvPicPr>
            <a:picLocks noChangeAspect="1"/>
          </p:cNvPicPr>
          <p:nvPr/>
        </p:nvPicPr>
        <p:blipFill rotWithShape="1">
          <a:blip r:embed="rId3"/>
          <a:srcRect l="2848" t="8258" r="60721" b="62031"/>
          <a:stretch/>
        </p:blipFill>
        <p:spPr>
          <a:xfrm>
            <a:off x="1451579" y="2205316"/>
            <a:ext cx="5816523" cy="2520000"/>
          </a:xfrm>
          <a:prstGeom prst="rect">
            <a:avLst/>
          </a:prstGeom>
        </p:spPr>
      </p:pic>
    </p:spTree>
    <p:extLst>
      <p:ext uri="{BB962C8B-B14F-4D97-AF65-F5344CB8AC3E}">
        <p14:creationId xmlns:p14="http://schemas.microsoft.com/office/powerpoint/2010/main" val="11596509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89E3-A5A4-9338-C5F5-CC0F93A252F0}"/>
              </a:ext>
            </a:extLst>
          </p:cNvPr>
          <p:cNvSpPr>
            <a:spLocks noGrp="1"/>
          </p:cNvSpPr>
          <p:nvPr>
            <p:ph type="title"/>
          </p:nvPr>
        </p:nvSpPr>
        <p:spPr/>
        <p:txBody>
          <a:bodyPr/>
          <a:lstStyle/>
          <a:p>
            <a:r>
              <a:rPr lang="en-IN" dirty="0"/>
              <a:t>For loops</a:t>
            </a:r>
          </a:p>
        </p:txBody>
      </p:sp>
      <p:sp>
        <p:nvSpPr>
          <p:cNvPr id="3" name="Content Placeholder 2">
            <a:extLst>
              <a:ext uri="{FF2B5EF4-FFF2-40B4-BE49-F238E27FC236}">
                <a16:creationId xmlns:a16="http://schemas.microsoft.com/office/drawing/2014/main" id="{16D70C13-A1E8-D904-20CE-D23E2682A03F}"/>
              </a:ext>
            </a:extLst>
          </p:cNvPr>
          <p:cNvSpPr>
            <a:spLocks noGrp="1"/>
          </p:cNvSpPr>
          <p:nvPr>
            <p:ph idx="1"/>
          </p:nvPr>
        </p:nvSpPr>
        <p:spPr/>
        <p:txBody>
          <a:bodyPr>
            <a:normAutofit fontScale="92500" lnSpcReduction="20000"/>
          </a:bodyPr>
          <a:lstStyle/>
          <a:p>
            <a:r>
              <a:rPr lang="en-IN" dirty="0"/>
              <a:t>Syntax</a:t>
            </a:r>
          </a:p>
          <a:p>
            <a:pPr marL="0" indent="0">
              <a:buNone/>
            </a:pPr>
            <a:r>
              <a:rPr lang="en-IN" dirty="0"/>
              <a:t>	</a:t>
            </a:r>
            <a:r>
              <a:rPr lang="en-IN" i="1" dirty="0"/>
              <a:t>for </a:t>
            </a:r>
            <a:r>
              <a:rPr lang="en-IN" dirty="0"/>
              <a:t>(initialize variable; condition; statement) {</a:t>
            </a:r>
          </a:p>
          <a:p>
            <a:pPr marL="0" indent="0">
              <a:buNone/>
            </a:pPr>
            <a:r>
              <a:rPr lang="en-IN" dirty="0"/>
              <a:t>		// Code to be executed</a:t>
            </a:r>
          </a:p>
          <a:p>
            <a:pPr marL="0" indent="0">
              <a:buNone/>
            </a:pPr>
            <a:r>
              <a:rPr lang="en-IN" dirty="0"/>
              <a:t>	}</a:t>
            </a:r>
          </a:p>
          <a:p>
            <a:r>
              <a:rPr lang="en-IN" dirty="0"/>
              <a:t>The parentheses following </a:t>
            </a:r>
            <a:r>
              <a:rPr lang="en-IN" i="1" dirty="0"/>
              <a:t>for </a:t>
            </a:r>
            <a:r>
              <a:rPr lang="en-IN" dirty="0"/>
              <a:t>has 3 parts, separated by semi-colons:</a:t>
            </a:r>
          </a:p>
          <a:p>
            <a:pPr lvl="1"/>
            <a:r>
              <a:rPr lang="en-IN" b="1" dirty="0"/>
              <a:t>Initialize</a:t>
            </a:r>
            <a:r>
              <a:rPr lang="en-IN" dirty="0"/>
              <a:t> –  Initialize a variable that can be used in the loop.</a:t>
            </a:r>
          </a:p>
          <a:p>
            <a:pPr lvl="1"/>
            <a:r>
              <a:rPr lang="en-IN" b="1" dirty="0"/>
              <a:t>Condition</a:t>
            </a:r>
            <a:r>
              <a:rPr lang="en-IN" dirty="0"/>
              <a:t> – The loop keeps iterating as long as the condition is </a:t>
            </a:r>
            <a:r>
              <a:rPr lang="en-IN" b="1" i="1" dirty="0"/>
              <a:t>true. </a:t>
            </a:r>
            <a:r>
              <a:rPr lang="en-IN" dirty="0"/>
              <a:t>The condition is checked after initializing the variable before the first iteration.</a:t>
            </a:r>
          </a:p>
          <a:p>
            <a:pPr lvl="1"/>
            <a:r>
              <a:rPr lang="en-IN" b="1" dirty="0"/>
              <a:t>Statement</a:t>
            </a:r>
            <a:r>
              <a:rPr lang="en-IN" dirty="0"/>
              <a:t> – Executed after every iteration.</a:t>
            </a:r>
          </a:p>
          <a:p>
            <a:pPr lvl="1"/>
            <a:endParaRPr lang="en-IN" dirty="0"/>
          </a:p>
          <a:p>
            <a:pPr lvl="1"/>
            <a:endParaRPr lang="en-IN" dirty="0"/>
          </a:p>
        </p:txBody>
      </p:sp>
    </p:spTree>
    <p:extLst>
      <p:ext uri="{BB962C8B-B14F-4D97-AF65-F5344CB8AC3E}">
        <p14:creationId xmlns:p14="http://schemas.microsoft.com/office/powerpoint/2010/main" val="26966971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5CF-7433-F4D1-AB96-DC4500A6B00F}"/>
              </a:ext>
            </a:extLst>
          </p:cNvPr>
          <p:cNvSpPr>
            <a:spLocks noGrp="1"/>
          </p:cNvSpPr>
          <p:nvPr>
            <p:ph type="title"/>
          </p:nvPr>
        </p:nvSpPr>
        <p:spPr/>
        <p:txBody>
          <a:bodyPr/>
          <a:lstStyle/>
          <a:p>
            <a:r>
              <a:rPr lang="en-IN" dirty="0"/>
              <a:t>For loops</a:t>
            </a:r>
          </a:p>
        </p:txBody>
      </p:sp>
      <p:pic>
        <p:nvPicPr>
          <p:cNvPr id="6" name="Picture 5">
            <a:extLst>
              <a:ext uri="{FF2B5EF4-FFF2-40B4-BE49-F238E27FC236}">
                <a16:creationId xmlns:a16="http://schemas.microsoft.com/office/drawing/2014/main" id="{90AE9FBD-AD70-764F-3F59-3607EAA3F916}"/>
              </a:ext>
            </a:extLst>
          </p:cNvPr>
          <p:cNvPicPr>
            <a:picLocks noChangeAspect="1"/>
          </p:cNvPicPr>
          <p:nvPr/>
        </p:nvPicPr>
        <p:blipFill rotWithShape="1">
          <a:blip r:embed="rId2"/>
          <a:srcRect l="2941" t="72107" r="90665" b="6194"/>
          <a:stretch/>
        </p:blipFill>
        <p:spPr>
          <a:xfrm>
            <a:off x="9657137" y="2348753"/>
            <a:ext cx="1397717" cy="2520000"/>
          </a:xfrm>
          <a:prstGeom prst="rect">
            <a:avLst/>
          </a:prstGeom>
        </p:spPr>
      </p:pic>
      <p:sp>
        <p:nvSpPr>
          <p:cNvPr id="8" name="Content Placeholder 7">
            <a:extLst>
              <a:ext uri="{FF2B5EF4-FFF2-40B4-BE49-F238E27FC236}">
                <a16:creationId xmlns:a16="http://schemas.microsoft.com/office/drawing/2014/main" id="{2A3B5220-9CC5-012E-C70B-4DDC4AF1F60B}"/>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dirty="0">
                <a:solidFill>
                  <a:srgbClr val="FF0000"/>
                </a:solidFill>
              </a:rPr>
              <a:t>Loop gets stuck in an infinite loop if </a:t>
            </a:r>
            <a:r>
              <a:rPr lang="en-IN" i="1" dirty="0">
                <a:solidFill>
                  <a:srgbClr val="FF0000"/>
                </a:solidFill>
              </a:rPr>
              <a:t>number</a:t>
            </a:r>
            <a:r>
              <a:rPr lang="en-IN" dirty="0">
                <a:solidFill>
                  <a:srgbClr val="FF0000"/>
                </a:solidFill>
              </a:rPr>
              <a:t> is not incremented.</a:t>
            </a:r>
          </a:p>
          <a:p>
            <a:endParaRPr lang="en-IN" dirty="0"/>
          </a:p>
        </p:txBody>
      </p:sp>
      <p:pic>
        <p:nvPicPr>
          <p:cNvPr id="9" name="Content Placeholder 4">
            <a:extLst>
              <a:ext uri="{FF2B5EF4-FFF2-40B4-BE49-F238E27FC236}">
                <a16:creationId xmlns:a16="http://schemas.microsoft.com/office/drawing/2014/main" id="{E1474564-09AC-A879-341E-EEE6C609629B}"/>
              </a:ext>
            </a:extLst>
          </p:cNvPr>
          <p:cNvPicPr>
            <a:picLocks noChangeAspect="1"/>
          </p:cNvPicPr>
          <p:nvPr/>
        </p:nvPicPr>
        <p:blipFill rotWithShape="1">
          <a:blip r:embed="rId3"/>
          <a:srcRect l="2753" t="8702" r="61994" b="69583"/>
          <a:stretch/>
        </p:blipFill>
        <p:spPr>
          <a:xfrm>
            <a:off x="1451579" y="2348753"/>
            <a:ext cx="7700945" cy="2520000"/>
          </a:xfrm>
          <a:prstGeom prst="rect">
            <a:avLst/>
          </a:prstGeom>
        </p:spPr>
      </p:pic>
    </p:spTree>
    <p:extLst>
      <p:ext uri="{BB962C8B-B14F-4D97-AF65-F5344CB8AC3E}">
        <p14:creationId xmlns:p14="http://schemas.microsoft.com/office/powerpoint/2010/main" val="28274324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0951-FE4B-8E9A-0FBF-0713E80DCA52}"/>
              </a:ext>
            </a:extLst>
          </p:cNvPr>
          <p:cNvSpPr>
            <a:spLocks noGrp="1"/>
          </p:cNvSpPr>
          <p:nvPr>
            <p:ph type="title"/>
          </p:nvPr>
        </p:nvSpPr>
        <p:spPr/>
        <p:txBody>
          <a:bodyPr/>
          <a:lstStyle/>
          <a:p>
            <a:r>
              <a:rPr lang="en-IN" dirty="0"/>
              <a:t>Nested loops</a:t>
            </a:r>
          </a:p>
        </p:txBody>
      </p:sp>
      <p:sp>
        <p:nvSpPr>
          <p:cNvPr id="3" name="Content Placeholder 2">
            <a:extLst>
              <a:ext uri="{FF2B5EF4-FFF2-40B4-BE49-F238E27FC236}">
                <a16:creationId xmlns:a16="http://schemas.microsoft.com/office/drawing/2014/main" id="{6AD067AD-B6D9-6BC0-0757-A349703898CF}"/>
              </a:ext>
            </a:extLst>
          </p:cNvPr>
          <p:cNvSpPr>
            <a:spLocks noGrp="1"/>
          </p:cNvSpPr>
          <p:nvPr>
            <p:ph idx="1"/>
          </p:nvPr>
        </p:nvSpPr>
        <p:spPr/>
        <p:txBody>
          <a:bodyPr>
            <a:normAutofit fontScale="70000" lnSpcReduction="20000"/>
          </a:bodyPr>
          <a:lstStyle/>
          <a:p>
            <a:r>
              <a:rPr lang="en-IN" dirty="0"/>
              <a:t>A loop inside a loop is called a nested loop.</a:t>
            </a:r>
          </a:p>
          <a:p>
            <a:r>
              <a:rPr lang="en-IN" dirty="0"/>
              <a:t>Syntax</a:t>
            </a:r>
          </a:p>
          <a:p>
            <a:pPr marL="0" indent="0">
              <a:buNone/>
            </a:pPr>
            <a:r>
              <a:rPr lang="en-IN" dirty="0"/>
              <a:t>	</a:t>
            </a:r>
            <a:r>
              <a:rPr lang="en-IN" i="1" dirty="0"/>
              <a:t>while (</a:t>
            </a:r>
            <a:r>
              <a:rPr lang="en-IN" dirty="0"/>
              <a:t>condition</a:t>
            </a:r>
            <a:r>
              <a:rPr lang="en-IN" i="1" dirty="0"/>
              <a:t> 1) {</a:t>
            </a:r>
          </a:p>
          <a:p>
            <a:pPr marL="0" indent="0">
              <a:buNone/>
            </a:pPr>
            <a:r>
              <a:rPr lang="en-IN" i="1" dirty="0"/>
              <a:t>		// </a:t>
            </a:r>
            <a:r>
              <a:rPr lang="en-IN" dirty="0"/>
              <a:t>Code executed as long as condition 1 is true</a:t>
            </a:r>
          </a:p>
          <a:p>
            <a:pPr marL="0" indent="0">
              <a:buNone/>
            </a:pPr>
            <a:r>
              <a:rPr lang="en-IN" dirty="0"/>
              <a:t>		</a:t>
            </a:r>
            <a:r>
              <a:rPr lang="en-IN" i="1" dirty="0"/>
              <a:t>while </a:t>
            </a:r>
            <a:r>
              <a:rPr lang="en-IN" dirty="0"/>
              <a:t>(condition 2) {</a:t>
            </a:r>
          </a:p>
          <a:p>
            <a:pPr marL="0" indent="0">
              <a:buNone/>
            </a:pPr>
            <a:r>
              <a:rPr lang="en-IN" dirty="0"/>
              <a:t>			</a:t>
            </a:r>
            <a:r>
              <a:rPr lang="en-IN" i="1" dirty="0"/>
              <a:t>// </a:t>
            </a:r>
            <a:r>
              <a:rPr lang="en-IN" dirty="0"/>
              <a:t>Code executed as long as condition 2 is true</a:t>
            </a:r>
          </a:p>
          <a:p>
            <a:pPr marL="0" indent="0">
              <a:buNone/>
            </a:pPr>
            <a:r>
              <a:rPr lang="en-IN" dirty="0"/>
              <a:t>		}</a:t>
            </a:r>
          </a:p>
          <a:p>
            <a:pPr marL="0" indent="0">
              <a:buNone/>
            </a:pPr>
            <a:r>
              <a:rPr lang="en-IN" dirty="0"/>
              <a:t>	}</a:t>
            </a:r>
          </a:p>
          <a:p>
            <a:r>
              <a:rPr lang="en-IN" dirty="0"/>
              <a:t>Nesting can be used with all types of loops.</a:t>
            </a:r>
          </a:p>
          <a:p>
            <a:r>
              <a:rPr lang="en-IN" dirty="0"/>
              <a:t>Nesting can go several levels deep.</a:t>
            </a:r>
          </a:p>
          <a:p>
            <a:endParaRPr lang="en-IN" dirty="0"/>
          </a:p>
        </p:txBody>
      </p:sp>
    </p:spTree>
    <p:extLst>
      <p:ext uri="{BB962C8B-B14F-4D97-AF65-F5344CB8AC3E}">
        <p14:creationId xmlns:p14="http://schemas.microsoft.com/office/powerpoint/2010/main" val="6220867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D6B86-E5E2-1901-D4D0-933682073AD1}"/>
              </a:ext>
            </a:extLst>
          </p:cNvPr>
          <p:cNvSpPr>
            <a:spLocks noGrp="1"/>
          </p:cNvSpPr>
          <p:nvPr>
            <p:ph type="title"/>
          </p:nvPr>
        </p:nvSpPr>
        <p:spPr/>
        <p:txBody>
          <a:bodyPr/>
          <a:lstStyle/>
          <a:p>
            <a:r>
              <a:rPr lang="en-IN" dirty="0"/>
              <a:t>Nested loops</a:t>
            </a:r>
          </a:p>
        </p:txBody>
      </p:sp>
      <p:pic>
        <p:nvPicPr>
          <p:cNvPr id="13" name="Content Placeholder 12">
            <a:extLst>
              <a:ext uri="{FF2B5EF4-FFF2-40B4-BE49-F238E27FC236}">
                <a16:creationId xmlns:a16="http://schemas.microsoft.com/office/drawing/2014/main" id="{0324581D-235D-7F7A-F071-3C7425C7A43D}"/>
              </a:ext>
            </a:extLst>
          </p:cNvPr>
          <p:cNvPicPr>
            <a:picLocks noGrp="1" noChangeAspect="1"/>
          </p:cNvPicPr>
          <p:nvPr>
            <p:ph idx="1"/>
          </p:nvPr>
        </p:nvPicPr>
        <p:blipFill rotWithShape="1">
          <a:blip r:embed="rId2"/>
          <a:srcRect l="2710" t="7824" r="57805" b="46958"/>
          <a:stretch/>
        </p:blipFill>
        <p:spPr>
          <a:xfrm>
            <a:off x="1451579" y="2124247"/>
            <a:ext cx="4733776" cy="2880000"/>
          </a:xfrm>
        </p:spPr>
      </p:pic>
      <p:pic>
        <p:nvPicPr>
          <p:cNvPr id="15" name="Picture 14">
            <a:extLst>
              <a:ext uri="{FF2B5EF4-FFF2-40B4-BE49-F238E27FC236}">
                <a16:creationId xmlns:a16="http://schemas.microsoft.com/office/drawing/2014/main" id="{A62C930E-3780-2BDE-B5C3-FB600227FCD5}"/>
              </a:ext>
            </a:extLst>
          </p:cNvPr>
          <p:cNvPicPr>
            <a:picLocks noChangeAspect="1"/>
          </p:cNvPicPr>
          <p:nvPr/>
        </p:nvPicPr>
        <p:blipFill rotWithShape="1">
          <a:blip r:embed="rId2"/>
          <a:srcRect l="3014" t="64741" r="83162" b="20173"/>
          <a:stretch/>
        </p:blipFill>
        <p:spPr>
          <a:xfrm>
            <a:off x="7950262" y="2664247"/>
            <a:ext cx="3104592" cy="1800000"/>
          </a:xfrm>
          <a:prstGeom prst="rect">
            <a:avLst/>
          </a:prstGeom>
        </p:spPr>
      </p:pic>
    </p:spTree>
    <p:extLst>
      <p:ext uri="{BB962C8B-B14F-4D97-AF65-F5344CB8AC3E}">
        <p14:creationId xmlns:p14="http://schemas.microsoft.com/office/powerpoint/2010/main" val="17432193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DADC-20A6-0C81-80B1-A651BF747511}"/>
              </a:ext>
            </a:extLst>
          </p:cNvPr>
          <p:cNvSpPr>
            <a:spLocks noGrp="1"/>
          </p:cNvSpPr>
          <p:nvPr>
            <p:ph type="title"/>
          </p:nvPr>
        </p:nvSpPr>
        <p:spPr/>
        <p:txBody>
          <a:bodyPr/>
          <a:lstStyle/>
          <a:p>
            <a:r>
              <a:rPr lang="en-IN" dirty="0"/>
              <a:t>Loops and Arrays</a:t>
            </a:r>
          </a:p>
        </p:txBody>
      </p:sp>
      <p:pic>
        <p:nvPicPr>
          <p:cNvPr id="5" name="Content Placeholder 4">
            <a:extLst>
              <a:ext uri="{FF2B5EF4-FFF2-40B4-BE49-F238E27FC236}">
                <a16:creationId xmlns:a16="http://schemas.microsoft.com/office/drawing/2014/main" id="{2A366D31-F462-6924-4DD5-EE21CBCDDE22}"/>
              </a:ext>
            </a:extLst>
          </p:cNvPr>
          <p:cNvPicPr>
            <a:picLocks noGrp="1" noChangeAspect="1"/>
          </p:cNvPicPr>
          <p:nvPr>
            <p:ph idx="1"/>
          </p:nvPr>
        </p:nvPicPr>
        <p:blipFill rotWithShape="1">
          <a:blip r:embed="rId2"/>
          <a:srcRect l="2848" t="7044" r="28536" b="59042"/>
          <a:stretch/>
        </p:blipFill>
        <p:spPr>
          <a:xfrm>
            <a:off x="1451579" y="2124633"/>
            <a:ext cx="6855161" cy="1800000"/>
          </a:xfrm>
        </p:spPr>
      </p:pic>
      <p:pic>
        <p:nvPicPr>
          <p:cNvPr id="7" name="Picture 6">
            <a:extLst>
              <a:ext uri="{FF2B5EF4-FFF2-40B4-BE49-F238E27FC236}">
                <a16:creationId xmlns:a16="http://schemas.microsoft.com/office/drawing/2014/main" id="{10C41BFC-8F4D-F493-A51D-7BE03E4E7B8B}"/>
              </a:ext>
            </a:extLst>
          </p:cNvPr>
          <p:cNvPicPr>
            <a:picLocks noChangeAspect="1"/>
          </p:cNvPicPr>
          <p:nvPr/>
        </p:nvPicPr>
        <p:blipFill rotWithShape="1">
          <a:blip r:embed="rId3"/>
          <a:srcRect l="2941" t="64187" r="86618" b="21419"/>
          <a:stretch/>
        </p:blipFill>
        <p:spPr>
          <a:xfrm>
            <a:off x="8597160" y="2124633"/>
            <a:ext cx="2457694" cy="1800000"/>
          </a:xfrm>
          <a:prstGeom prst="rect">
            <a:avLst/>
          </a:prstGeom>
        </p:spPr>
      </p:pic>
    </p:spTree>
    <p:extLst>
      <p:ext uri="{BB962C8B-B14F-4D97-AF65-F5344CB8AC3E}">
        <p14:creationId xmlns:p14="http://schemas.microsoft.com/office/powerpoint/2010/main" val="7353514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2BE5-A94A-1A99-CF2E-B5FCCD5DC356}"/>
              </a:ext>
            </a:extLst>
          </p:cNvPr>
          <p:cNvSpPr>
            <a:spLocks noGrp="1"/>
          </p:cNvSpPr>
          <p:nvPr>
            <p:ph type="title"/>
          </p:nvPr>
        </p:nvSpPr>
        <p:spPr/>
        <p:txBody>
          <a:bodyPr/>
          <a:lstStyle/>
          <a:p>
            <a:r>
              <a:rPr lang="en-IN" dirty="0"/>
              <a:t>For of loop</a:t>
            </a:r>
          </a:p>
        </p:txBody>
      </p:sp>
      <p:sp>
        <p:nvSpPr>
          <p:cNvPr id="3" name="Content Placeholder 2">
            <a:extLst>
              <a:ext uri="{FF2B5EF4-FFF2-40B4-BE49-F238E27FC236}">
                <a16:creationId xmlns:a16="http://schemas.microsoft.com/office/drawing/2014/main" id="{DBBF9E31-4C19-4F22-D8C4-9732D63B9F20}"/>
              </a:ext>
            </a:extLst>
          </p:cNvPr>
          <p:cNvSpPr>
            <a:spLocks noGrp="1"/>
          </p:cNvSpPr>
          <p:nvPr>
            <p:ph idx="1"/>
          </p:nvPr>
        </p:nvSpPr>
        <p:spPr/>
        <p:txBody>
          <a:bodyPr>
            <a:normAutofit fontScale="92500" lnSpcReduction="10000"/>
          </a:bodyPr>
          <a:lstStyle/>
          <a:p>
            <a:r>
              <a:rPr lang="en-IN" dirty="0"/>
              <a:t>Useful to iterate over the elements of an array.</a:t>
            </a:r>
          </a:p>
          <a:p>
            <a:r>
              <a:rPr lang="en-IN" dirty="0"/>
              <a:t>It can’t be used to change the value associated with the index.</a:t>
            </a:r>
          </a:p>
          <a:p>
            <a:r>
              <a:rPr lang="en-IN" b="1" dirty="0"/>
              <a:t>Syntax</a:t>
            </a:r>
          </a:p>
          <a:p>
            <a:pPr marL="457200" lvl="1" indent="0">
              <a:buNone/>
            </a:pPr>
            <a:r>
              <a:rPr lang="en-IN" dirty="0"/>
              <a:t>	let names = [];</a:t>
            </a:r>
          </a:p>
          <a:p>
            <a:pPr marL="0" indent="0">
              <a:buNone/>
            </a:pPr>
            <a:r>
              <a:rPr lang="en-IN" dirty="0"/>
              <a:t>	</a:t>
            </a:r>
            <a:r>
              <a:rPr lang="en-IN" i="1" dirty="0"/>
              <a:t>for (let </a:t>
            </a:r>
            <a:r>
              <a:rPr lang="en-IN" dirty="0"/>
              <a:t>variableName of names</a:t>
            </a:r>
            <a:r>
              <a:rPr lang="en-IN" i="1" dirty="0"/>
              <a:t>) {</a:t>
            </a:r>
          </a:p>
          <a:p>
            <a:pPr marL="0" indent="0">
              <a:buNone/>
            </a:pPr>
            <a:r>
              <a:rPr lang="en-IN" i="1" dirty="0"/>
              <a:t>		// Code to be executed</a:t>
            </a:r>
          </a:p>
          <a:p>
            <a:pPr marL="0" indent="0">
              <a:buNone/>
            </a:pPr>
            <a:r>
              <a:rPr lang="en-IN" i="1" dirty="0"/>
              <a:t>	}</a:t>
            </a:r>
          </a:p>
          <a:p>
            <a:r>
              <a:rPr lang="en-IN" i="1" dirty="0"/>
              <a:t>Value of the </a:t>
            </a:r>
            <a:r>
              <a:rPr lang="en-IN" dirty="0"/>
              <a:t>variableName gets updated at every iteration.</a:t>
            </a:r>
          </a:p>
          <a:p>
            <a:endParaRPr lang="en-IN" i="1" dirty="0"/>
          </a:p>
          <a:p>
            <a:endParaRPr lang="en-IN" dirty="0"/>
          </a:p>
        </p:txBody>
      </p:sp>
    </p:spTree>
    <p:extLst>
      <p:ext uri="{BB962C8B-B14F-4D97-AF65-F5344CB8AC3E}">
        <p14:creationId xmlns:p14="http://schemas.microsoft.com/office/powerpoint/2010/main" val="24330199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1C6E-A3FB-8410-C738-F02A5CC9AACC}"/>
              </a:ext>
            </a:extLst>
          </p:cNvPr>
          <p:cNvSpPr>
            <a:spLocks noGrp="1"/>
          </p:cNvSpPr>
          <p:nvPr>
            <p:ph type="title"/>
          </p:nvPr>
        </p:nvSpPr>
        <p:spPr/>
        <p:txBody>
          <a:bodyPr/>
          <a:lstStyle/>
          <a:p>
            <a:r>
              <a:rPr lang="en-IN" dirty="0"/>
              <a:t>For of loop</a:t>
            </a:r>
          </a:p>
        </p:txBody>
      </p:sp>
      <p:pic>
        <p:nvPicPr>
          <p:cNvPr id="5" name="Content Placeholder 4">
            <a:extLst>
              <a:ext uri="{FF2B5EF4-FFF2-40B4-BE49-F238E27FC236}">
                <a16:creationId xmlns:a16="http://schemas.microsoft.com/office/drawing/2014/main" id="{65F8CD49-674A-9ECF-E37A-9D37A65EAB5B}"/>
              </a:ext>
            </a:extLst>
          </p:cNvPr>
          <p:cNvPicPr>
            <a:picLocks noGrp="1" noChangeAspect="1"/>
          </p:cNvPicPr>
          <p:nvPr>
            <p:ph idx="1"/>
          </p:nvPr>
        </p:nvPicPr>
        <p:blipFill rotWithShape="1">
          <a:blip r:embed="rId2"/>
          <a:srcRect l="3576" t="7564" r="28537" b="65150"/>
          <a:stretch/>
        </p:blipFill>
        <p:spPr>
          <a:xfrm>
            <a:off x="1451579" y="2384611"/>
            <a:ext cx="7080853" cy="1512000"/>
          </a:xfrm>
        </p:spPr>
      </p:pic>
      <p:pic>
        <p:nvPicPr>
          <p:cNvPr id="6" name="Picture 5">
            <a:extLst>
              <a:ext uri="{FF2B5EF4-FFF2-40B4-BE49-F238E27FC236}">
                <a16:creationId xmlns:a16="http://schemas.microsoft.com/office/drawing/2014/main" id="{1FF0A5E6-1B7A-BE45-0BD8-4047A359ABD0}"/>
              </a:ext>
            </a:extLst>
          </p:cNvPr>
          <p:cNvPicPr>
            <a:picLocks noChangeAspect="1"/>
          </p:cNvPicPr>
          <p:nvPr/>
        </p:nvPicPr>
        <p:blipFill rotWithShape="1">
          <a:blip r:embed="rId3"/>
          <a:srcRect l="2941" t="64187" r="86618" b="21419"/>
          <a:stretch/>
        </p:blipFill>
        <p:spPr>
          <a:xfrm>
            <a:off x="8597160" y="2240611"/>
            <a:ext cx="2457694" cy="1800000"/>
          </a:xfrm>
          <a:prstGeom prst="rect">
            <a:avLst/>
          </a:prstGeom>
        </p:spPr>
      </p:pic>
    </p:spTree>
    <p:extLst>
      <p:ext uri="{BB962C8B-B14F-4D97-AF65-F5344CB8AC3E}">
        <p14:creationId xmlns:p14="http://schemas.microsoft.com/office/powerpoint/2010/main" val="24108993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9B45-7EAF-6D37-E0D4-B5B6BCA545A8}"/>
              </a:ext>
            </a:extLst>
          </p:cNvPr>
          <p:cNvSpPr>
            <a:spLocks noGrp="1"/>
          </p:cNvSpPr>
          <p:nvPr>
            <p:ph type="title"/>
          </p:nvPr>
        </p:nvSpPr>
        <p:spPr/>
        <p:txBody>
          <a:bodyPr/>
          <a:lstStyle/>
          <a:p>
            <a:r>
              <a:rPr lang="en-IN" dirty="0"/>
              <a:t>For in loop</a:t>
            </a:r>
          </a:p>
        </p:txBody>
      </p:sp>
      <p:sp>
        <p:nvSpPr>
          <p:cNvPr id="3" name="Content Placeholder 2">
            <a:extLst>
              <a:ext uri="{FF2B5EF4-FFF2-40B4-BE49-F238E27FC236}">
                <a16:creationId xmlns:a16="http://schemas.microsoft.com/office/drawing/2014/main" id="{C6A0932D-E556-F2A4-AD82-6C0308B77680}"/>
              </a:ext>
            </a:extLst>
          </p:cNvPr>
          <p:cNvSpPr>
            <a:spLocks noGrp="1"/>
          </p:cNvSpPr>
          <p:nvPr>
            <p:ph idx="1"/>
          </p:nvPr>
        </p:nvSpPr>
        <p:spPr/>
        <p:txBody>
          <a:bodyPr/>
          <a:lstStyle/>
          <a:p>
            <a:r>
              <a:rPr lang="en-IN" dirty="0"/>
              <a:t>Used to list the properties of an object.</a:t>
            </a:r>
          </a:p>
          <a:p>
            <a:r>
              <a:rPr lang="en-IN" b="1" dirty="0"/>
              <a:t>Syntax</a:t>
            </a:r>
          </a:p>
          <a:p>
            <a:pPr marL="457200" lvl="1" indent="0">
              <a:buNone/>
            </a:pPr>
            <a:r>
              <a:rPr lang="en-IN" i="1" dirty="0"/>
              <a:t>for (let </a:t>
            </a:r>
            <a:r>
              <a:rPr lang="en-IN" dirty="0"/>
              <a:t>variableName in object</a:t>
            </a:r>
            <a:r>
              <a:rPr lang="en-IN" i="1" dirty="0"/>
              <a:t>) {</a:t>
            </a:r>
          </a:p>
          <a:p>
            <a:pPr marL="457200" lvl="1" indent="0">
              <a:buNone/>
            </a:pPr>
            <a:r>
              <a:rPr lang="en-IN" i="1" dirty="0"/>
              <a:t>	 // Code to be executed</a:t>
            </a:r>
          </a:p>
          <a:p>
            <a:pPr marL="457200" lvl="1" indent="0">
              <a:buNone/>
            </a:pPr>
            <a:r>
              <a:rPr lang="en-IN" i="1" dirty="0"/>
              <a:t>}</a:t>
            </a:r>
          </a:p>
        </p:txBody>
      </p:sp>
      <p:pic>
        <p:nvPicPr>
          <p:cNvPr id="5" name="Picture 4">
            <a:extLst>
              <a:ext uri="{FF2B5EF4-FFF2-40B4-BE49-F238E27FC236}">
                <a16:creationId xmlns:a16="http://schemas.microsoft.com/office/drawing/2014/main" id="{41F93DEA-1E34-A86E-8DE5-2BA1E3550187}"/>
              </a:ext>
            </a:extLst>
          </p:cNvPr>
          <p:cNvPicPr>
            <a:picLocks noChangeAspect="1"/>
          </p:cNvPicPr>
          <p:nvPr/>
        </p:nvPicPr>
        <p:blipFill rotWithShape="1">
          <a:blip r:embed="rId2"/>
          <a:srcRect l="17794" t="8132" r="57353" b="61280"/>
          <a:stretch/>
        </p:blipFill>
        <p:spPr>
          <a:xfrm>
            <a:off x="7751324" y="2015732"/>
            <a:ext cx="3303530" cy="2160000"/>
          </a:xfrm>
          <a:prstGeom prst="rect">
            <a:avLst/>
          </a:prstGeom>
        </p:spPr>
      </p:pic>
      <p:pic>
        <p:nvPicPr>
          <p:cNvPr id="7" name="Picture 6">
            <a:extLst>
              <a:ext uri="{FF2B5EF4-FFF2-40B4-BE49-F238E27FC236}">
                <a16:creationId xmlns:a16="http://schemas.microsoft.com/office/drawing/2014/main" id="{299BC186-7B0A-2831-5F30-0D2B6F663FC5}"/>
              </a:ext>
            </a:extLst>
          </p:cNvPr>
          <p:cNvPicPr>
            <a:picLocks noChangeAspect="1"/>
          </p:cNvPicPr>
          <p:nvPr/>
        </p:nvPicPr>
        <p:blipFill rotWithShape="1">
          <a:blip r:embed="rId3"/>
          <a:srcRect l="17721" t="70554" r="68088" b="21142"/>
          <a:stretch/>
        </p:blipFill>
        <p:spPr>
          <a:xfrm>
            <a:off x="7751324" y="4438945"/>
            <a:ext cx="3304800" cy="1027400"/>
          </a:xfrm>
          <a:prstGeom prst="rect">
            <a:avLst/>
          </a:prstGeom>
        </p:spPr>
      </p:pic>
    </p:spTree>
    <p:extLst>
      <p:ext uri="{BB962C8B-B14F-4D97-AF65-F5344CB8AC3E}">
        <p14:creationId xmlns:p14="http://schemas.microsoft.com/office/powerpoint/2010/main" val="2091308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ACD5-A699-861D-794C-8FE18287AA36}"/>
              </a:ext>
            </a:extLst>
          </p:cNvPr>
          <p:cNvSpPr>
            <a:spLocks noGrp="1"/>
          </p:cNvSpPr>
          <p:nvPr>
            <p:ph type="title"/>
          </p:nvPr>
        </p:nvSpPr>
        <p:spPr/>
        <p:txBody>
          <a:bodyPr/>
          <a:lstStyle/>
          <a:p>
            <a:r>
              <a:rPr lang="en-IN" dirty="0"/>
              <a:t>Adding javascript in html</a:t>
            </a:r>
          </a:p>
        </p:txBody>
      </p:sp>
      <p:sp>
        <p:nvSpPr>
          <p:cNvPr id="3" name="Content Placeholder 2">
            <a:extLst>
              <a:ext uri="{FF2B5EF4-FFF2-40B4-BE49-F238E27FC236}">
                <a16:creationId xmlns:a16="http://schemas.microsoft.com/office/drawing/2014/main" id="{6254BBB4-DC80-AB48-9685-81599AD19700}"/>
              </a:ext>
            </a:extLst>
          </p:cNvPr>
          <p:cNvSpPr>
            <a:spLocks noGrp="1"/>
          </p:cNvSpPr>
          <p:nvPr>
            <p:ph idx="1"/>
          </p:nvPr>
        </p:nvSpPr>
        <p:spPr/>
        <p:txBody>
          <a:bodyPr/>
          <a:lstStyle/>
          <a:p>
            <a:r>
              <a:rPr lang="en-IN" dirty="0"/>
              <a:t>Advantages of external JavaScript files:</a:t>
            </a:r>
          </a:p>
          <a:p>
            <a:pPr lvl="1"/>
            <a:r>
              <a:rPr lang="en-IN" dirty="0"/>
              <a:t>Separates the HTML and the code.</a:t>
            </a:r>
          </a:p>
          <a:p>
            <a:pPr lvl="1"/>
            <a:r>
              <a:rPr lang="en-US" dirty="0"/>
              <a:t>Makes HTML and JavaScript easier to read and maintain.</a:t>
            </a:r>
          </a:p>
          <a:p>
            <a:pPr lvl="1"/>
            <a:r>
              <a:rPr lang="en-US" dirty="0"/>
              <a:t>Cached JavaScript files can speed up page loads.</a:t>
            </a:r>
          </a:p>
          <a:p>
            <a:pPr lvl="1"/>
            <a:endParaRPr lang="en-IN" dirty="0"/>
          </a:p>
        </p:txBody>
      </p:sp>
    </p:spTree>
    <p:extLst>
      <p:ext uri="{BB962C8B-B14F-4D97-AF65-F5344CB8AC3E}">
        <p14:creationId xmlns:p14="http://schemas.microsoft.com/office/powerpoint/2010/main" val="15413829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5470-628A-38A1-0B78-56ECC2A246C2}"/>
              </a:ext>
            </a:extLst>
          </p:cNvPr>
          <p:cNvSpPr>
            <a:spLocks noGrp="1"/>
          </p:cNvSpPr>
          <p:nvPr>
            <p:ph type="title"/>
          </p:nvPr>
        </p:nvSpPr>
        <p:spPr/>
        <p:txBody>
          <a:bodyPr/>
          <a:lstStyle/>
          <a:p>
            <a:r>
              <a:rPr lang="en-IN" dirty="0"/>
              <a:t>Break</a:t>
            </a:r>
          </a:p>
        </p:txBody>
      </p:sp>
      <p:sp>
        <p:nvSpPr>
          <p:cNvPr id="3" name="Content Placeholder 2">
            <a:extLst>
              <a:ext uri="{FF2B5EF4-FFF2-40B4-BE49-F238E27FC236}">
                <a16:creationId xmlns:a16="http://schemas.microsoft.com/office/drawing/2014/main" id="{79D860B3-822F-06E8-165B-497447F6296B}"/>
              </a:ext>
            </a:extLst>
          </p:cNvPr>
          <p:cNvSpPr>
            <a:spLocks noGrp="1"/>
          </p:cNvSpPr>
          <p:nvPr>
            <p:ph idx="1"/>
          </p:nvPr>
        </p:nvSpPr>
        <p:spPr/>
        <p:txBody>
          <a:bodyPr/>
          <a:lstStyle/>
          <a:p>
            <a:r>
              <a:rPr lang="en-IN" b="1" i="1" dirty="0"/>
              <a:t>break</a:t>
            </a:r>
            <a:endParaRPr lang="en-IN" dirty="0"/>
          </a:p>
          <a:p>
            <a:pPr lvl="1"/>
            <a:r>
              <a:rPr lang="en-IN" dirty="0"/>
              <a:t>Used to control the flow of execution of the loop.</a:t>
            </a:r>
          </a:p>
          <a:p>
            <a:pPr lvl="1"/>
            <a:r>
              <a:rPr lang="en-IN" b="1" i="1" dirty="0"/>
              <a:t>break </a:t>
            </a:r>
            <a:r>
              <a:rPr lang="en-IN" dirty="0"/>
              <a:t>stops the loop and the execution moves to the code below the loop.</a:t>
            </a:r>
          </a:p>
        </p:txBody>
      </p:sp>
      <p:pic>
        <p:nvPicPr>
          <p:cNvPr id="5" name="Picture 4">
            <a:extLst>
              <a:ext uri="{FF2B5EF4-FFF2-40B4-BE49-F238E27FC236}">
                <a16:creationId xmlns:a16="http://schemas.microsoft.com/office/drawing/2014/main" id="{C0A692B0-4ADD-D474-D8A6-7125E60B46ED}"/>
              </a:ext>
            </a:extLst>
          </p:cNvPr>
          <p:cNvPicPr>
            <a:picLocks noChangeAspect="1"/>
          </p:cNvPicPr>
          <p:nvPr/>
        </p:nvPicPr>
        <p:blipFill rotWithShape="1">
          <a:blip r:embed="rId2"/>
          <a:srcRect l="17794" t="8408" r="45661" b="64602"/>
          <a:stretch/>
        </p:blipFill>
        <p:spPr>
          <a:xfrm>
            <a:off x="1451579" y="3299012"/>
            <a:ext cx="5505233" cy="2160000"/>
          </a:xfrm>
          <a:prstGeom prst="rect">
            <a:avLst/>
          </a:prstGeom>
        </p:spPr>
      </p:pic>
      <p:pic>
        <p:nvPicPr>
          <p:cNvPr id="7" name="Picture 6">
            <a:extLst>
              <a:ext uri="{FF2B5EF4-FFF2-40B4-BE49-F238E27FC236}">
                <a16:creationId xmlns:a16="http://schemas.microsoft.com/office/drawing/2014/main" id="{B895F03B-FBA4-8B57-C8A1-2F66CAA7FD0B}"/>
              </a:ext>
            </a:extLst>
          </p:cNvPr>
          <p:cNvPicPr>
            <a:picLocks noChangeAspect="1"/>
          </p:cNvPicPr>
          <p:nvPr/>
        </p:nvPicPr>
        <p:blipFill rotWithShape="1">
          <a:blip r:embed="rId3"/>
          <a:srcRect l="18015" t="62249" r="72867" b="19758"/>
          <a:stretch/>
        </p:blipFill>
        <p:spPr>
          <a:xfrm>
            <a:off x="8994546" y="3306345"/>
            <a:ext cx="2060308" cy="2160000"/>
          </a:xfrm>
          <a:prstGeom prst="rect">
            <a:avLst/>
          </a:prstGeom>
        </p:spPr>
      </p:pic>
    </p:spTree>
    <p:extLst>
      <p:ext uri="{BB962C8B-B14F-4D97-AF65-F5344CB8AC3E}">
        <p14:creationId xmlns:p14="http://schemas.microsoft.com/office/powerpoint/2010/main" val="10992658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889-795F-C595-8A5E-F20D0EAE03A3}"/>
              </a:ext>
            </a:extLst>
          </p:cNvPr>
          <p:cNvSpPr>
            <a:spLocks noGrp="1"/>
          </p:cNvSpPr>
          <p:nvPr>
            <p:ph type="title"/>
          </p:nvPr>
        </p:nvSpPr>
        <p:spPr/>
        <p:txBody>
          <a:bodyPr/>
          <a:lstStyle/>
          <a:p>
            <a:r>
              <a:rPr lang="en-IN" dirty="0"/>
              <a:t>continue</a:t>
            </a:r>
          </a:p>
        </p:txBody>
      </p:sp>
      <p:sp>
        <p:nvSpPr>
          <p:cNvPr id="3" name="Content Placeholder 2">
            <a:extLst>
              <a:ext uri="{FF2B5EF4-FFF2-40B4-BE49-F238E27FC236}">
                <a16:creationId xmlns:a16="http://schemas.microsoft.com/office/drawing/2014/main" id="{0B042E91-A608-C636-0E56-6CFA31CB24E9}"/>
              </a:ext>
            </a:extLst>
          </p:cNvPr>
          <p:cNvSpPr>
            <a:spLocks noGrp="1"/>
          </p:cNvSpPr>
          <p:nvPr>
            <p:ph idx="1"/>
          </p:nvPr>
        </p:nvSpPr>
        <p:spPr/>
        <p:txBody>
          <a:bodyPr/>
          <a:lstStyle/>
          <a:p>
            <a:r>
              <a:rPr lang="en-IN" b="1" i="1" dirty="0"/>
              <a:t>continue</a:t>
            </a:r>
            <a:endParaRPr lang="en-IN" dirty="0"/>
          </a:p>
          <a:p>
            <a:pPr lvl="1"/>
            <a:r>
              <a:rPr lang="en-IN" dirty="0"/>
              <a:t>Used to control the flow of execution of the loop.</a:t>
            </a:r>
          </a:p>
          <a:p>
            <a:pPr lvl="1"/>
            <a:r>
              <a:rPr lang="en-IN" b="1" i="1" dirty="0"/>
              <a:t>continue </a:t>
            </a:r>
            <a:r>
              <a:rPr lang="en-IN" dirty="0"/>
              <a:t>stops the current iteration and moves back to the top of the loop, checking the condition and start a new iteration.</a:t>
            </a:r>
          </a:p>
        </p:txBody>
      </p:sp>
      <p:pic>
        <p:nvPicPr>
          <p:cNvPr id="5" name="Picture 4">
            <a:extLst>
              <a:ext uri="{FF2B5EF4-FFF2-40B4-BE49-F238E27FC236}">
                <a16:creationId xmlns:a16="http://schemas.microsoft.com/office/drawing/2014/main" id="{2046848E-D7C8-C8D2-7276-7271DEB3881E}"/>
              </a:ext>
            </a:extLst>
          </p:cNvPr>
          <p:cNvPicPr>
            <a:picLocks noChangeAspect="1"/>
          </p:cNvPicPr>
          <p:nvPr/>
        </p:nvPicPr>
        <p:blipFill rotWithShape="1">
          <a:blip r:embed="rId2"/>
          <a:srcRect l="17573" t="8132" r="44485" b="64325"/>
          <a:stretch/>
        </p:blipFill>
        <p:spPr>
          <a:xfrm>
            <a:off x="1451579" y="3666345"/>
            <a:ext cx="4667336" cy="1800000"/>
          </a:xfrm>
          <a:prstGeom prst="rect">
            <a:avLst/>
          </a:prstGeom>
        </p:spPr>
      </p:pic>
      <p:pic>
        <p:nvPicPr>
          <p:cNvPr id="9" name="Picture 8">
            <a:extLst>
              <a:ext uri="{FF2B5EF4-FFF2-40B4-BE49-F238E27FC236}">
                <a16:creationId xmlns:a16="http://schemas.microsoft.com/office/drawing/2014/main" id="{CC32DB63-9BEB-F27E-9BDF-E612362C63C6}"/>
              </a:ext>
            </a:extLst>
          </p:cNvPr>
          <p:cNvPicPr>
            <a:picLocks noChangeAspect="1"/>
          </p:cNvPicPr>
          <p:nvPr/>
        </p:nvPicPr>
        <p:blipFill rotWithShape="1">
          <a:blip r:embed="rId3"/>
          <a:srcRect l="17573" t="62249" r="71912" b="17405"/>
          <a:stretch/>
        </p:blipFill>
        <p:spPr>
          <a:xfrm>
            <a:off x="9303832" y="3666345"/>
            <a:ext cx="1751022" cy="1800000"/>
          </a:xfrm>
          <a:prstGeom prst="rect">
            <a:avLst/>
          </a:prstGeom>
        </p:spPr>
      </p:pic>
    </p:spTree>
    <p:extLst>
      <p:ext uri="{BB962C8B-B14F-4D97-AF65-F5344CB8AC3E}">
        <p14:creationId xmlns:p14="http://schemas.microsoft.com/office/powerpoint/2010/main" val="26119195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817F-F9D6-DFA4-8556-2E31B5F5AA7E}"/>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AC9C3E0F-18B5-C977-229E-50878C0978CB}"/>
              </a:ext>
            </a:extLst>
          </p:cNvPr>
          <p:cNvSpPr>
            <a:spLocks noGrp="1"/>
          </p:cNvSpPr>
          <p:nvPr>
            <p:ph idx="1"/>
          </p:nvPr>
        </p:nvSpPr>
        <p:spPr/>
        <p:txBody>
          <a:bodyPr/>
          <a:lstStyle/>
          <a:p>
            <a:r>
              <a:rPr lang="en-IN" dirty="0"/>
              <a:t>Functions are actions.</a:t>
            </a:r>
          </a:p>
          <a:p>
            <a:r>
              <a:rPr lang="en-IN" dirty="0"/>
              <a:t>Functions contain a bundle of statements that can be executed when the function is called.</a:t>
            </a:r>
          </a:p>
          <a:p>
            <a:r>
              <a:rPr lang="en-IN" dirty="0"/>
              <a:t>Functions reduce the amount of code needed in the applications.</a:t>
            </a:r>
          </a:p>
          <a:p>
            <a:r>
              <a:rPr lang="en-IN" dirty="0"/>
              <a:t>Example: alert(), confirm(), prompt(), push()</a:t>
            </a:r>
          </a:p>
          <a:p>
            <a:endParaRPr lang="en-IN" dirty="0"/>
          </a:p>
          <a:p>
            <a:endParaRPr lang="en-IN" dirty="0"/>
          </a:p>
        </p:txBody>
      </p:sp>
    </p:spTree>
    <p:extLst>
      <p:ext uri="{BB962C8B-B14F-4D97-AF65-F5344CB8AC3E}">
        <p14:creationId xmlns:p14="http://schemas.microsoft.com/office/powerpoint/2010/main" val="13678070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75F3-EF24-732B-6E2C-606CA1B875A6}"/>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3303C45B-1621-9159-7383-0059B075C861}"/>
              </a:ext>
            </a:extLst>
          </p:cNvPr>
          <p:cNvSpPr>
            <a:spLocks noGrp="1"/>
          </p:cNvSpPr>
          <p:nvPr>
            <p:ph idx="1"/>
          </p:nvPr>
        </p:nvSpPr>
        <p:spPr/>
        <p:txBody>
          <a:bodyPr/>
          <a:lstStyle/>
          <a:p>
            <a:r>
              <a:rPr lang="en-IN" b="1" dirty="0"/>
              <a:t>Writing Functions</a:t>
            </a:r>
          </a:p>
          <a:p>
            <a:pPr lvl="1"/>
            <a:r>
              <a:rPr lang="en-IN" dirty="0"/>
              <a:t>Syntax:</a:t>
            </a:r>
          </a:p>
          <a:p>
            <a:pPr marL="457200" lvl="1" indent="0">
              <a:buNone/>
            </a:pPr>
            <a:r>
              <a:rPr lang="en-IN" dirty="0"/>
              <a:t>	</a:t>
            </a:r>
            <a:r>
              <a:rPr lang="en-IN" i="1" dirty="0"/>
              <a:t>function </a:t>
            </a:r>
            <a:r>
              <a:rPr lang="en-IN" dirty="0"/>
              <a:t>nameOfTheFunction() {</a:t>
            </a:r>
          </a:p>
          <a:p>
            <a:pPr marL="457200" lvl="1" indent="0">
              <a:buNone/>
            </a:pPr>
            <a:r>
              <a:rPr lang="en-IN" dirty="0"/>
              <a:t>		// Content of the function</a:t>
            </a:r>
          </a:p>
          <a:p>
            <a:pPr marL="457200" lvl="1" indent="0">
              <a:buNone/>
            </a:pPr>
            <a:r>
              <a:rPr lang="en-IN" i="1" dirty="0"/>
              <a:t>	}</a:t>
            </a:r>
          </a:p>
          <a:p>
            <a:r>
              <a:rPr lang="en-IN" b="1" dirty="0"/>
              <a:t>Invoking Functions</a:t>
            </a:r>
          </a:p>
          <a:p>
            <a:pPr marL="457200" lvl="1" indent="0">
              <a:buNone/>
            </a:pPr>
            <a:r>
              <a:rPr lang="en-IN" dirty="0"/>
              <a:t>nameOfTheFunction();</a:t>
            </a:r>
          </a:p>
        </p:txBody>
      </p:sp>
    </p:spTree>
    <p:extLst>
      <p:ext uri="{BB962C8B-B14F-4D97-AF65-F5344CB8AC3E}">
        <p14:creationId xmlns:p14="http://schemas.microsoft.com/office/powerpoint/2010/main" val="37172125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05D9-5C1B-BF7E-E6BC-F5B6223838EA}"/>
              </a:ext>
            </a:extLst>
          </p:cNvPr>
          <p:cNvSpPr>
            <a:spLocks noGrp="1"/>
          </p:cNvSpPr>
          <p:nvPr>
            <p:ph type="title"/>
          </p:nvPr>
        </p:nvSpPr>
        <p:spPr/>
        <p:txBody>
          <a:bodyPr/>
          <a:lstStyle/>
          <a:p>
            <a:r>
              <a:rPr lang="en-IN" dirty="0"/>
              <a:t>Functions</a:t>
            </a:r>
          </a:p>
        </p:txBody>
      </p:sp>
      <p:pic>
        <p:nvPicPr>
          <p:cNvPr id="5" name="Content Placeholder 4">
            <a:extLst>
              <a:ext uri="{FF2B5EF4-FFF2-40B4-BE49-F238E27FC236}">
                <a16:creationId xmlns:a16="http://schemas.microsoft.com/office/drawing/2014/main" id="{CF9EBC97-0C97-992D-1F41-B87079671401}"/>
              </a:ext>
            </a:extLst>
          </p:cNvPr>
          <p:cNvPicPr>
            <a:picLocks noGrp="1" noChangeAspect="1"/>
          </p:cNvPicPr>
          <p:nvPr>
            <p:ph idx="1"/>
          </p:nvPr>
        </p:nvPicPr>
        <p:blipFill rotWithShape="1">
          <a:blip r:embed="rId2"/>
          <a:srcRect l="17621" t="8083" r="38615" b="69584"/>
          <a:stretch/>
        </p:blipFill>
        <p:spPr>
          <a:xfrm>
            <a:off x="1451579" y="2312893"/>
            <a:ext cx="5400000" cy="1463901"/>
          </a:xfrm>
        </p:spPr>
      </p:pic>
      <p:pic>
        <p:nvPicPr>
          <p:cNvPr id="7" name="Picture 6">
            <a:extLst>
              <a:ext uri="{FF2B5EF4-FFF2-40B4-BE49-F238E27FC236}">
                <a16:creationId xmlns:a16="http://schemas.microsoft.com/office/drawing/2014/main" id="{83307122-A172-9138-1AFE-4A56C5262827}"/>
              </a:ext>
            </a:extLst>
          </p:cNvPr>
          <p:cNvPicPr>
            <a:picLocks noChangeAspect="1"/>
          </p:cNvPicPr>
          <p:nvPr/>
        </p:nvPicPr>
        <p:blipFill rotWithShape="1">
          <a:blip r:embed="rId3"/>
          <a:srcRect l="17794" t="59066" r="64265" b="36505"/>
          <a:stretch/>
        </p:blipFill>
        <p:spPr>
          <a:xfrm>
            <a:off x="1451579" y="4110428"/>
            <a:ext cx="5400000" cy="708197"/>
          </a:xfrm>
          <a:prstGeom prst="rect">
            <a:avLst/>
          </a:prstGeom>
        </p:spPr>
      </p:pic>
    </p:spTree>
    <p:extLst>
      <p:ext uri="{BB962C8B-B14F-4D97-AF65-F5344CB8AC3E}">
        <p14:creationId xmlns:p14="http://schemas.microsoft.com/office/powerpoint/2010/main" val="19131537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A909-9FFE-77D0-7BE9-AD5338DCA375}"/>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F3036695-FBE8-A8E6-9553-2928CDBD3E74}"/>
              </a:ext>
            </a:extLst>
          </p:cNvPr>
          <p:cNvSpPr>
            <a:spLocks noGrp="1"/>
          </p:cNvSpPr>
          <p:nvPr>
            <p:ph idx="1"/>
          </p:nvPr>
        </p:nvSpPr>
        <p:spPr/>
        <p:txBody>
          <a:bodyPr/>
          <a:lstStyle/>
          <a:p>
            <a:r>
              <a:rPr lang="en-IN" b="1" dirty="0"/>
              <a:t>Variable containing a function</a:t>
            </a:r>
          </a:p>
          <a:p>
            <a:endParaRPr lang="en-IN" dirty="0"/>
          </a:p>
        </p:txBody>
      </p:sp>
      <p:pic>
        <p:nvPicPr>
          <p:cNvPr id="5" name="Picture 4">
            <a:extLst>
              <a:ext uri="{FF2B5EF4-FFF2-40B4-BE49-F238E27FC236}">
                <a16:creationId xmlns:a16="http://schemas.microsoft.com/office/drawing/2014/main" id="{21D09441-470B-2B1E-1728-883C67FDF7F9}"/>
              </a:ext>
            </a:extLst>
          </p:cNvPr>
          <p:cNvPicPr>
            <a:picLocks noChangeAspect="1"/>
          </p:cNvPicPr>
          <p:nvPr/>
        </p:nvPicPr>
        <p:blipFill rotWithShape="1">
          <a:blip r:embed="rId2"/>
          <a:srcRect l="17867" t="8132" r="42059" b="68062"/>
          <a:stretch/>
        </p:blipFill>
        <p:spPr>
          <a:xfrm>
            <a:off x="1451579" y="2653552"/>
            <a:ext cx="5400000" cy="1704221"/>
          </a:xfrm>
          <a:prstGeom prst="rect">
            <a:avLst/>
          </a:prstGeom>
        </p:spPr>
      </p:pic>
      <p:pic>
        <p:nvPicPr>
          <p:cNvPr id="6" name="Picture 5">
            <a:extLst>
              <a:ext uri="{FF2B5EF4-FFF2-40B4-BE49-F238E27FC236}">
                <a16:creationId xmlns:a16="http://schemas.microsoft.com/office/drawing/2014/main" id="{F210AB08-5033-5596-E964-ACD175B71021}"/>
              </a:ext>
            </a:extLst>
          </p:cNvPr>
          <p:cNvPicPr>
            <a:picLocks noChangeAspect="1"/>
          </p:cNvPicPr>
          <p:nvPr/>
        </p:nvPicPr>
        <p:blipFill rotWithShape="1">
          <a:blip r:embed="rId3"/>
          <a:srcRect l="17794" t="59066" r="64265" b="36505"/>
          <a:stretch/>
        </p:blipFill>
        <p:spPr>
          <a:xfrm>
            <a:off x="1451579" y="4557960"/>
            <a:ext cx="5400000" cy="708197"/>
          </a:xfrm>
          <a:prstGeom prst="rect">
            <a:avLst/>
          </a:prstGeom>
        </p:spPr>
      </p:pic>
    </p:spTree>
    <p:extLst>
      <p:ext uri="{BB962C8B-B14F-4D97-AF65-F5344CB8AC3E}">
        <p14:creationId xmlns:p14="http://schemas.microsoft.com/office/powerpoint/2010/main" val="27452176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7EDEC-150D-D33E-B685-416B874AB0AA}"/>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D83632D4-474E-B4A2-9E55-DDC1C3E8C050}"/>
              </a:ext>
            </a:extLst>
          </p:cNvPr>
          <p:cNvSpPr>
            <a:spLocks noGrp="1"/>
          </p:cNvSpPr>
          <p:nvPr>
            <p:ph idx="1"/>
          </p:nvPr>
        </p:nvSpPr>
        <p:spPr/>
        <p:txBody>
          <a:bodyPr/>
          <a:lstStyle/>
          <a:p>
            <a:r>
              <a:rPr lang="en-IN" b="1" dirty="0"/>
              <a:t>Naming functions</a:t>
            </a:r>
          </a:p>
          <a:p>
            <a:pPr lvl="1"/>
            <a:r>
              <a:rPr lang="en-IN" dirty="0"/>
              <a:t>Use camelCase to name the function.</a:t>
            </a:r>
          </a:p>
          <a:p>
            <a:pPr lvl="1"/>
            <a:r>
              <a:rPr lang="en-IN" dirty="0"/>
              <a:t>Name of the function should describe what the function is doing.</a:t>
            </a:r>
          </a:p>
          <a:p>
            <a:pPr lvl="2"/>
            <a:r>
              <a:rPr lang="en-IN" dirty="0"/>
              <a:t>Example: addNumbers() instead 0f myFunc()</a:t>
            </a:r>
          </a:p>
          <a:p>
            <a:pPr lvl="1"/>
            <a:r>
              <a:rPr lang="en-IN" dirty="0"/>
              <a:t>Use a verb to describe what the function is doing. (Function name to start with an action word).</a:t>
            </a:r>
          </a:p>
          <a:p>
            <a:pPr lvl="2"/>
            <a:r>
              <a:rPr lang="en-IN" dirty="0"/>
              <a:t>Example: sayHi() instead of hi()</a:t>
            </a:r>
          </a:p>
          <a:p>
            <a:pPr lvl="2"/>
            <a:endParaRPr lang="en-IN" dirty="0"/>
          </a:p>
          <a:p>
            <a:pPr lvl="1"/>
            <a:endParaRPr lang="en-IN" dirty="0"/>
          </a:p>
        </p:txBody>
      </p:sp>
    </p:spTree>
    <p:extLst>
      <p:ext uri="{BB962C8B-B14F-4D97-AF65-F5344CB8AC3E}">
        <p14:creationId xmlns:p14="http://schemas.microsoft.com/office/powerpoint/2010/main" val="25765561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029B-D219-3E84-D7A4-F6B38E5707CA}"/>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C319D041-E306-2012-9812-9CECFB4DDDEE}"/>
              </a:ext>
            </a:extLst>
          </p:cNvPr>
          <p:cNvSpPr>
            <a:spLocks noGrp="1"/>
          </p:cNvSpPr>
          <p:nvPr>
            <p:ph idx="1"/>
          </p:nvPr>
        </p:nvSpPr>
        <p:spPr/>
        <p:txBody>
          <a:bodyPr>
            <a:normAutofit lnSpcReduction="10000"/>
          </a:bodyPr>
          <a:lstStyle/>
          <a:p>
            <a:r>
              <a:rPr lang="en-IN" b="1" dirty="0"/>
              <a:t>Parameters and arguments</a:t>
            </a:r>
          </a:p>
          <a:p>
            <a:pPr lvl="1"/>
            <a:r>
              <a:rPr lang="en-IN" dirty="0"/>
              <a:t>Information that is passed into a function.</a:t>
            </a:r>
          </a:p>
          <a:p>
            <a:pPr lvl="1"/>
            <a:r>
              <a:rPr lang="en-IN" dirty="0"/>
              <a:t>A parameter is defined as the variable listed inside the parentheses of the function definition, which defines the scope of the function.</a:t>
            </a:r>
          </a:p>
          <a:p>
            <a:pPr lvl="1"/>
            <a:r>
              <a:rPr lang="en-IN" b="1" dirty="0"/>
              <a:t>Syntax</a:t>
            </a:r>
          </a:p>
          <a:p>
            <a:pPr marL="457200" lvl="1" indent="0">
              <a:buNone/>
            </a:pPr>
            <a:r>
              <a:rPr lang="en-IN" b="1" i="1" dirty="0"/>
              <a:t>	</a:t>
            </a:r>
            <a:r>
              <a:rPr lang="en-IN" i="1" dirty="0"/>
              <a:t>function </a:t>
            </a:r>
            <a:r>
              <a:rPr lang="en-IN" dirty="0"/>
              <a:t>nameOfTheFunction(param1, param2) {</a:t>
            </a:r>
          </a:p>
          <a:p>
            <a:pPr marL="457200" lvl="1" indent="0">
              <a:buNone/>
            </a:pPr>
            <a:r>
              <a:rPr lang="en-IN" dirty="0"/>
              <a:t>		// Content of the function</a:t>
            </a:r>
          </a:p>
          <a:p>
            <a:pPr marL="457200" lvl="1" indent="0">
              <a:buNone/>
            </a:pPr>
            <a:r>
              <a:rPr lang="en-IN" i="1" dirty="0"/>
              <a:t>	}</a:t>
            </a:r>
          </a:p>
          <a:p>
            <a:pPr marL="457200" lvl="1" indent="0">
              <a:buNone/>
            </a:pPr>
            <a:r>
              <a:rPr lang="en-IN" i="1" dirty="0"/>
              <a:t>	</a:t>
            </a:r>
            <a:r>
              <a:rPr lang="en-IN" dirty="0"/>
              <a:t>nameOfTheFunction(arg1, arg2);</a:t>
            </a:r>
            <a:r>
              <a:rPr lang="en-IN" i="1" dirty="0"/>
              <a:t>	</a:t>
            </a:r>
          </a:p>
          <a:p>
            <a:pPr marL="457200" lvl="1" indent="0">
              <a:buNone/>
            </a:pPr>
            <a:endParaRPr lang="en-IN" b="1" dirty="0"/>
          </a:p>
        </p:txBody>
      </p:sp>
    </p:spTree>
    <p:extLst>
      <p:ext uri="{BB962C8B-B14F-4D97-AF65-F5344CB8AC3E}">
        <p14:creationId xmlns:p14="http://schemas.microsoft.com/office/powerpoint/2010/main" val="29135931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C53C-C91A-F894-BB15-E95D56D72AAE}"/>
              </a:ext>
            </a:extLst>
          </p:cNvPr>
          <p:cNvSpPr>
            <a:spLocks noGrp="1"/>
          </p:cNvSpPr>
          <p:nvPr>
            <p:ph type="title"/>
          </p:nvPr>
        </p:nvSpPr>
        <p:spPr/>
        <p:txBody>
          <a:bodyPr/>
          <a:lstStyle/>
          <a:p>
            <a:r>
              <a:rPr lang="en-IN" dirty="0"/>
              <a:t>Functions</a:t>
            </a:r>
          </a:p>
        </p:txBody>
      </p:sp>
      <p:pic>
        <p:nvPicPr>
          <p:cNvPr id="7" name="Picture 6">
            <a:extLst>
              <a:ext uri="{FF2B5EF4-FFF2-40B4-BE49-F238E27FC236}">
                <a16:creationId xmlns:a16="http://schemas.microsoft.com/office/drawing/2014/main" id="{C6EE6D31-9622-069A-19B6-F4DC3CFB6D26}"/>
              </a:ext>
            </a:extLst>
          </p:cNvPr>
          <p:cNvPicPr>
            <a:picLocks noChangeAspect="1"/>
          </p:cNvPicPr>
          <p:nvPr/>
        </p:nvPicPr>
        <p:blipFill rotWithShape="1">
          <a:blip r:embed="rId2"/>
          <a:srcRect l="18015" t="70416" r="78936" b="23770"/>
          <a:stretch/>
        </p:blipFill>
        <p:spPr>
          <a:xfrm>
            <a:off x="8670242" y="2062073"/>
            <a:ext cx="2384612" cy="2415600"/>
          </a:xfrm>
          <a:prstGeom prst="rect">
            <a:avLst/>
          </a:prstGeom>
        </p:spPr>
      </p:pic>
      <p:sp>
        <p:nvSpPr>
          <p:cNvPr id="9" name="Content Placeholder 8">
            <a:extLst>
              <a:ext uri="{FF2B5EF4-FFF2-40B4-BE49-F238E27FC236}">
                <a16:creationId xmlns:a16="http://schemas.microsoft.com/office/drawing/2014/main" id="{1FCE1C24-ABA4-19A7-2AFE-C0DF92C3AD17}"/>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dirty="0"/>
              <a:t>Depending on the arguments, the outcome of the function changes.</a:t>
            </a:r>
          </a:p>
        </p:txBody>
      </p:sp>
      <p:pic>
        <p:nvPicPr>
          <p:cNvPr id="10" name="Content Placeholder 4">
            <a:extLst>
              <a:ext uri="{FF2B5EF4-FFF2-40B4-BE49-F238E27FC236}">
                <a16:creationId xmlns:a16="http://schemas.microsoft.com/office/drawing/2014/main" id="{08FE67FE-A9E3-81F2-5ADE-FA6146ABD291}"/>
              </a:ext>
            </a:extLst>
          </p:cNvPr>
          <p:cNvPicPr>
            <a:picLocks noChangeAspect="1"/>
          </p:cNvPicPr>
          <p:nvPr/>
        </p:nvPicPr>
        <p:blipFill rotWithShape="1">
          <a:blip r:embed="rId3"/>
          <a:srcRect l="17759" t="8343" r="50764" b="65150"/>
          <a:stretch/>
        </p:blipFill>
        <p:spPr>
          <a:xfrm>
            <a:off x="1451579" y="2061882"/>
            <a:ext cx="5400000" cy="2415791"/>
          </a:xfrm>
          <a:prstGeom prst="rect">
            <a:avLst/>
          </a:prstGeom>
        </p:spPr>
      </p:pic>
    </p:spTree>
    <p:extLst>
      <p:ext uri="{BB962C8B-B14F-4D97-AF65-F5344CB8AC3E}">
        <p14:creationId xmlns:p14="http://schemas.microsoft.com/office/powerpoint/2010/main" val="208347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46E3-1993-9BF3-9852-8AD4554C1F05}"/>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36AE5C83-359D-3390-57D1-E95AD9CD03F8}"/>
              </a:ext>
            </a:extLst>
          </p:cNvPr>
          <p:cNvSpPr>
            <a:spLocks noGrp="1"/>
          </p:cNvSpPr>
          <p:nvPr>
            <p:ph idx="1"/>
          </p:nvPr>
        </p:nvSpPr>
        <p:spPr/>
        <p:txBody>
          <a:bodyPr/>
          <a:lstStyle/>
          <a:p>
            <a:r>
              <a:rPr lang="en-IN" b="1" dirty="0"/>
              <a:t>Default parameters</a:t>
            </a:r>
          </a:p>
          <a:p>
            <a:endParaRPr lang="en-IN" b="1" dirty="0"/>
          </a:p>
          <a:p>
            <a:endParaRPr lang="en-IN" b="1" dirty="0"/>
          </a:p>
          <a:p>
            <a:endParaRPr lang="en-IN" b="1" dirty="0"/>
          </a:p>
          <a:p>
            <a:endParaRPr lang="en-IN" b="1" dirty="0"/>
          </a:p>
          <a:p>
            <a:r>
              <a:rPr lang="en-IN" dirty="0"/>
              <a:t>JavaScript</a:t>
            </a:r>
            <a:r>
              <a:rPr lang="en-IN" b="1" dirty="0"/>
              <a:t> </a:t>
            </a:r>
            <a:r>
              <a:rPr lang="en-IN" dirty="0"/>
              <a:t>gives the variables a default type </a:t>
            </a:r>
            <a:r>
              <a:rPr lang="en-IN" i="1" dirty="0"/>
              <a:t>undefined. </a:t>
            </a:r>
          </a:p>
          <a:p>
            <a:r>
              <a:rPr lang="en-IN" i="1" dirty="0"/>
              <a:t>Undefined + undefined = NaN</a:t>
            </a:r>
            <a:endParaRPr lang="en-IN" dirty="0"/>
          </a:p>
          <a:p>
            <a:endParaRPr lang="en-IN" b="1" dirty="0"/>
          </a:p>
          <a:p>
            <a:endParaRPr lang="en-IN" b="1" dirty="0"/>
          </a:p>
        </p:txBody>
      </p:sp>
      <p:pic>
        <p:nvPicPr>
          <p:cNvPr id="5" name="Picture 4">
            <a:extLst>
              <a:ext uri="{FF2B5EF4-FFF2-40B4-BE49-F238E27FC236}">
                <a16:creationId xmlns:a16="http://schemas.microsoft.com/office/drawing/2014/main" id="{72B3E5CC-E792-EF55-4480-3135D1FDB940}"/>
              </a:ext>
            </a:extLst>
          </p:cNvPr>
          <p:cNvPicPr>
            <a:picLocks noChangeAspect="1"/>
          </p:cNvPicPr>
          <p:nvPr/>
        </p:nvPicPr>
        <p:blipFill rotWithShape="1">
          <a:blip r:embed="rId2"/>
          <a:srcRect l="17794" t="8270" r="51397" b="71820"/>
          <a:stretch/>
        </p:blipFill>
        <p:spPr>
          <a:xfrm>
            <a:off x="1451579" y="2626659"/>
            <a:ext cx="5400000" cy="1853941"/>
          </a:xfrm>
          <a:prstGeom prst="rect">
            <a:avLst/>
          </a:prstGeom>
        </p:spPr>
      </p:pic>
    </p:spTree>
    <p:extLst>
      <p:ext uri="{BB962C8B-B14F-4D97-AF65-F5344CB8AC3E}">
        <p14:creationId xmlns:p14="http://schemas.microsoft.com/office/powerpoint/2010/main" val="2225114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359D-C4AE-8E23-3795-D1C649A0C35C}"/>
              </a:ext>
            </a:extLst>
          </p:cNvPr>
          <p:cNvSpPr>
            <a:spLocks noGrp="1"/>
          </p:cNvSpPr>
          <p:nvPr>
            <p:ph type="title"/>
          </p:nvPr>
        </p:nvSpPr>
        <p:spPr/>
        <p:txBody>
          <a:bodyPr/>
          <a:lstStyle/>
          <a:p>
            <a:r>
              <a:rPr lang="en-IN" dirty="0"/>
              <a:t>JavaScript Output</a:t>
            </a:r>
          </a:p>
        </p:txBody>
      </p:sp>
      <p:sp>
        <p:nvSpPr>
          <p:cNvPr id="3" name="Content Placeholder 2">
            <a:extLst>
              <a:ext uri="{FF2B5EF4-FFF2-40B4-BE49-F238E27FC236}">
                <a16:creationId xmlns:a16="http://schemas.microsoft.com/office/drawing/2014/main" id="{E5B3EE03-CB2F-7EAF-9076-0B3CB4DB7DFE}"/>
              </a:ext>
            </a:extLst>
          </p:cNvPr>
          <p:cNvSpPr>
            <a:spLocks noGrp="1"/>
          </p:cNvSpPr>
          <p:nvPr>
            <p:ph idx="1"/>
          </p:nvPr>
        </p:nvSpPr>
        <p:spPr/>
        <p:txBody>
          <a:bodyPr>
            <a:normAutofit/>
          </a:bodyPr>
          <a:lstStyle/>
          <a:p>
            <a:r>
              <a:rPr lang="en-IN" dirty="0"/>
              <a:t>Using </a:t>
            </a:r>
            <a:r>
              <a:rPr lang="en-IN" b="1" i="1" dirty="0"/>
              <a:t>innerHTML</a:t>
            </a:r>
            <a:r>
              <a:rPr lang="en-IN" dirty="0"/>
              <a:t> property</a:t>
            </a:r>
          </a:p>
          <a:p>
            <a:pPr lvl="1"/>
            <a:r>
              <a:rPr lang="en-IN" dirty="0"/>
              <a:t>To access an HTML element use </a:t>
            </a:r>
            <a:r>
              <a:rPr lang="en-IN" b="1" dirty="0"/>
              <a:t>document.getElementById(id) </a:t>
            </a:r>
            <a:r>
              <a:rPr lang="en-IN" dirty="0"/>
              <a:t>method.</a:t>
            </a:r>
          </a:p>
          <a:p>
            <a:pPr lvl="2"/>
            <a:r>
              <a:rPr lang="en-IN" dirty="0"/>
              <a:t>The </a:t>
            </a:r>
            <a:r>
              <a:rPr lang="en-IN" b="1" dirty="0"/>
              <a:t>id </a:t>
            </a:r>
            <a:r>
              <a:rPr lang="en-IN" dirty="0"/>
              <a:t>corresponds to the </a:t>
            </a:r>
            <a:r>
              <a:rPr lang="en-IN" b="1" dirty="0"/>
              <a:t>id attribute of the HTML element</a:t>
            </a:r>
            <a:r>
              <a:rPr lang="en-IN" dirty="0"/>
              <a:t>.</a:t>
            </a:r>
          </a:p>
          <a:p>
            <a:pPr lvl="1"/>
            <a:r>
              <a:rPr lang="en-IN" dirty="0"/>
              <a:t>The </a:t>
            </a:r>
            <a:r>
              <a:rPr lang="en-IN" b="1" dirty="0"/>
              <a:t>innerHTML</a:t>
            </a:r>
            <a:r>
              <a:rPr lang="en-IN" dirty="0"/>
              <a:t> property defines the HTML content.</a:t>
            </a:r>
          </a:p>
          <a:p>
            <a:pPr lvl="2"/>
            <a:endParaRPr lang="en-IN" b="1" dirty="0"/>
          </a:p>
        </p:txBody>
      </p:sp>
      <p:pic>
        <p:nvPicPr>
          <p:cNvPr id="5" name="Picture 4">
            <a:extLst>
              <a:ext uri="{FF2B5EF4-FFF2-40B4-BE49-F238E27FC236}">
                <a16:creationId xmlns:a16="http://schemas.microsoft.com/office/drawing/2014/main" id="{B3416620-86D5-F6B3-C8C0-FE5329A287D1}"/>
              </a:ext>
            </a:extLst>
          </p:cNvPr>
          <p:cNvPicPr>
            <a:picLocks noChangeAspect="1"/>
          </p:cNvPicPr>
          <p:nvPr/>
        </p:nvPicPr>
        <p:blipFill rotWithShape="1">
          <a:blip r:embed="rId2"/>
          <a:srcRect l="12427" t="11038" r="11906" b="52699"/>
          <a:stretch/>
        </p:blipFill>
        <p:spPr>
          <a:xfrm>
            <a:off x="1451579" y="3741038"/>
            <a:ext cx="5760000" cy="1466477"/>
          </a:xfrm>
          <a:prstGeom prst="rect">
            <a:avLst/>
          </a:prstGeom>
        </p:spPr>
      </p:pic>
      <p:pic>
        <p:nvPicPr>
          <p:cNvPr id="7" name="Picture 6">
            <a:extLst>
              <a:ext uri="{FF2B5EF4-FFF2-40B4-BE49-F238E27FC236}">
                <a16:creationId xmlns:a16="http://schemas.microsoft.com/office/drawing/2014/main" id="{26C144FF-B71C-2CA4-7FB3-5C76FD7EF511}"/>
              </a:ext>
            </a:extLst>
          </p:cNvPr>
          <p:cNvPicPr>
            <a:picLocks noChangeAspect="1"/>
          </p:cNvPicPr>
          <p:nvPr/>
        </p:nvPicPr>
        <p:blipFill rotWithShape="1">
          <a:blip r:embed="rId3"/>
          <a:srcRect l="-1" t="17516" r="43967" b="61100"/>
          <a:stretch/>
        </p:blipFill>
        <p:spPr>
          <a:xfrm>
            <a:off x="7295704" y="3741038"/>
            <a:ext cx="3759150" cy="1466477"/>
          </a:xfrm>
          <a:prstGeom prst="rect">
            <a:avLst/>
          </a:prstGeom>
        </p:spPr>
      </p:pic>
    </p:spTree>
    <p:extLst>
      <p:ext uri="{BB962C8B-B14F-4D97-AF65-F5344CB8AC3E}">
        <p14:creationId xmlns:p14="http://schemas.microsoft.com/office/powerpoint/2010/main" val="19795035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325BA-412E-6B43-062B-324B2AB06277}"/>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A922D8D1-E4CE-A22B-1A01-438A3EADD5BD}"/>
              </a:ext>
            </a:extLst>
          </p:cNvPr>
          <p:cNvSpPr>
            <a:spLocks noGrp="1"/>
          </p:cNvSpPr>
          <p:nvPr>
            <p:ph idx="1"/>
          </p:nvPr>
        </p:nvSpPr>
        <p:spPr/>
        <p:txBody>
          <a:bodyPr/>
          <a:lstStyle/>
          <a:p>
            <a:r>
              <a:rPr lang="en-IN" b="1" dirty="0"/>
              <a:t>Default parameters</a:t>
            </a:r>
          </a:p>
          <a:p>
            <a:endParaRPr lang="en-IN" b="1" dirty="0"/>
          </a:p>
        </p:txBody>
      </p:sp>
      <p:pic>
        <p:nvPicPr>
          <p:cNvPr id="7" name="Picture 6">
            <a:extLst>
              <a:ext uri="{FF2B5EF4-FFF2-40B4-BE49-F238E27FC236}">
                <a16:creationId xmlns:a16="http://schemas.microsoft.com/office/drawing/2014/main" id="{22514819-2135-CD03-197E-6E18633AE711}"/>
              </a:ext>
            </a:extLst>
          </p:cNvPr>
          <p:cNvPicPr>
            <a:picLocks noChangeAspect="1"/>
          </p:cNvPicPr>
          <p:nvPr/>
        </p:nvPicPr>
        <p:blipFill rotWithShape="1">
          <a:blip r:embed="rId2"/>
          <a:srcRect l="17941" t="8270" r="47353" b="72906"/>
          <a:stretch/>
        </p:blipFill>
        <p:spPr>
          <a:xfrm>
            <a:off x="1451579" y="2651033"/>
            <a:ext cx="5400000" cy="1555934"/>
          </a:xfrm>
          <a:prstGeom prst="rect">
            <a:avLst/>
          </a:prstGeom>
        </p:spPr>
      </p:pic>
      <p:pic>
        <p:nvPicPr>
          <p:cNvPr id="9" name="Picture 8">
            <a:extLst>
              <a:ext uri="{FF2B5EF4-FFF2-40B4-BE49-F238E27FC236}">
                <a16:creationId xmlns:a16="http://schemas.microsoft.com/office/drawing/2014/main" id="{F2E2176D-0FFC-9F28-AF13-DFE8D2B551CD}"/>
              </a:ext>
            </a:extLst>
          </p:cNvPr>
          <p:cNvPicPr>
            <a:picLocks noChangeAspect="1"/>
          </p:cNvPicPr>
          <p:nvPr/>
        </p:nvPicPr>
        <p:blipFill rotWithShape="1">
          <a:blip r:embed="rId3"/>
          <a:srcRect l="18016" t="58927" r="77499" b="36920"/>
          <a:stretch/>
        </p:blipFill>
        <p:spPr>
          <a:xfrm>
            <a:off x="7892606" y="2651033"/>
            <a:ext cx="3162248" cy="1555200"/>
          </a:xfrm>
          <a:prstGeom prst="rect">
            <a:avLst/>
          </a:prstGeom>
        </p:spPr>
      </p:pic>
    </p:spTree>
    <p:extLst>
      <p:ext uri="{BB962C8B-B14F-4D97-AF65-F5344CB8AC3E}">
        <p14:creationId xmlns:p14="http://schemas.microsoft.com/office/powerpoint/2010/main" val="7129236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A988A-A94D-2678-B8A7-4011F3AD9BA1}"/>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D59C661D-4A04-95C4-2470-C8D9F2363E5F}"/>
              </a:ext>
            </a:extLst>
          </p:cNvPr>
          <p:cNvSpPr>
            <a:spLocks noGrp="1"/>
          </p:cNvSpPr>
          <p:nvPr>
            <p:ph idx="1"/>
          </p:nvPr>
        </p:nvSpPr>
        <p:spPr/>
        <p:txBody>
          <a:bodyPr/>
          <a:lstStyle/>
          <a:p>
            <a:r>
              <a:rPr lang="en-IN" b="1" dirty="0"/>
              <a:t>Arguments more than the parameters</a:t>
            </a:r>
          </a:p>
        </p:txBody>
      </p:sp>
      <p:pic>
        <p:nvPicPr>
          <p:cNvPr id="5" name="Picture 4">
            <a:extLst>
              <a:ext uri="{FF2B5EF4-FFF2-40B4-BE49-F238E27FC236}">
                <a16:creationId xmlns:a16="http://schemas.microsoft.com/office/drawing/2014/main" id="{2D1FDD5E-2154-7F2F-C1EC-FAF9417E1408}"/>
              </a:ext>
            </a:extLst>
          </p:cNvPr>
          <p:cNvPicPr>
            <a:picLocks noChangeAspect="1"/>
          </p:cNvPicPr>
          <p:nvPr/>
        </p:nvPicPr>
        <p:blipFill rotWithShape="1">
          <a:blip r:embed="rId2"/>
          <a:srcRect l="18015" t="8271" r="47279" b="73044"/>
          <a:stretch/>
        </p:blipFill>
        <p:spPr>
          <a:xfrm>
            <a:off x="1451579" y="2626659"/>
            <a:ext cx="5400000" cy="1544492"/>
          </a:xfrm>
          <a:prstGeom prst="rect">
            <a:avLst/>
          </a:prstGeom>
        </p:spPr>
      </p:pic>
      <p:pic>
        <p:nvPicPr>
          <p:cNvPr id="7" name="Picture 6">
            <a:extLst>
              <a:ext uri="{FF2B5EF4-FFF2-40B4-BE49-F238E27FC236}">
                <a16:creationId xmlns:a16="http://schemas.microsoft.com/office/drawing/2014/main" id="{46645CC9-D457-75F7-345B-4D1845128CCA}"/>
              </a:ext>
            </a:extLst>
          </p:cNvPr>
          <p:cNvPicPr>
            <a:picLocks noChangeAspect="1"/>
          </p:cNvPicPr>
          <p:nvPr/>
        </p:nvPicPr>
        <p:blipFill rotWithShape="1">
          <a:blip r:embed="rId3"/>
          <a:srcRect l="18015" t="58788" r="77867" b="36041"/>
          <a:stretch/>
        </p:blipFill>
        <p:spPr>
          <a:xfrm>
            <a:off x="8739543" y="2626751"/>
            <a:ext cx="2315311" cy="1544400"/>
          </a:xfrm>
          <a:prstGeom prst="rect">
            <a:avLst/>
          </a:prstGeom>
        </p:spPr>
      </p:pic>
    </p:spTree>
    <p:extLst>
      <p:ext uri="{BB962C8B-B14F-4D97-AF65-F5344CB8AC3E}">
        <p14:creationId xmlns:p14="http://schemas.microsoft.com/office/powerpoint/2010/main" val="32306578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2F39B-658B-847D-DA37-D0CEA9E60092}"/>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F805817C-D47D-5DED-E220-DB58EB42818E}"/>
              </a:ext>
            </a:extLst>
          </p:cNvPr>
          <p:cNvSpPr>
            <a:spLocks noGrp="1"/>
          </p:cNvSpPr>
          <p:nvPr>
            <p:ph idx="1"/>
          </p:nvPr>
        </p:nvSpPr>
        <p:spPr/>
        <p:txBody>
          <a:bodyPr>
            <a:normAutofit fontScale="55000" lnSpcReduction="20000"/>
          </a:bodyPr>
          <a:lstStyle/>
          <a:p>
            <a:r>
              <a:rPr lang="en-IN" b="1" dirty="0"/>
              <a:t>Arrow functions</a:t>
            </a:r>
          </a:p>
          <a:p>
            <a:pPr lvl="1"/>
            <a:r>
              <a:rPr lang="en-IN" dirty="0"/>
              <a:t>Shorthand notation for writing functions.</a:t>
            </a:r>
          </a:p>
          <a:p>
            <a:pPr lvl="1"/>
            <a:r>
              <a:rPr lang="en-IN" dirty="0"/>
              <a:t>Useful to write an implementation inside another function as an argument.</a:t>
            </a:r>
          </a:p>
          <a:p>
            <a:pPr lvl="1"/>
            <a:r>
              <a:rPr lang="en-IN" dirty="0"/>
              <a:t>Most often used for functions that consists of only one statement.</a:t>
            </a:r>
          </a:p>
          <a:p>
            <a:pPr lvl="1"/>
            <a:r>
              <a:rPr lang="en-IN" b="1" dirty="0"/>
              <a:t>Syntax</a:t>
            </a:r>
          </a:p>
          <a:p>
            <a:pPr lvl="2"/>
            <a:r>
              <a:rPr lang="en-IN" dirty="0"/>
              <a:t>No parameters</a:t>
            </a:r>
          </a:p>
          <a:p>
            <a:pPr marL="914400" lvl="2" indent="0">
              <a:buNone/>
            </a:pPr>
            <a:r>
              <a:rPr lang="en-IN" dirty="0"/>
              <a:t>	() =&gt; body of the function;</a:t>
            </a:r>
          </a:p>
          <a:p>
            <a:pPr lvl="2"/>
            <a:r>
              <a:rPr lang="en-IN" dirty="0"/>
              <a:t>One parameter</a:t>
            </a:r>
          </a:p>
          <a:p>
            <a:pPr marL="914400" lvl="2" indent="0">
              <a:buNone/>
            </a:pPr>
            <a:r>
              <a:rPr lang="en-IN" dirty="0"/>
              <a:t>	param =&gt; body of the function;</a:t>
            </a:r>
          </a:p>
          <a:p>
            <a:pPr lvl="2"/>
            <a:r>
              <a:rPr lang="en-IN" dirty="0"/>
              <a:t>Two parameters</a:t>
            </a:r>
          </a:p>
          <a:p>
            <a:pPr marL="914400" lvl="2" indent="0">
              <a:buNone/>
            </a:pPr>
            <a:r>
              <a:rPr lang="en-IN" dirty="0"/>
              <a:t>	(param1, param2) =&gt; body of the function;</a:t>
            </a:r>
          </a:p>
          <a:p>
            <a:pPr lvl="2"/>
            <a:r>
              <a:rPr lang="en-IN" dirty="0"/>
              <a:t>Multiline function</a:t>
            </a:r>
          </a:p>
          <a:p>
            <a:pPr marL="914400" lvl="2" indent="0">
              <a:buNone/>
            </a:pPr>
            <a:r>
              <a:rPr lang="en-IN" dirty="0"/>
              <a:t>	(param1, param2) =&gt; {</a:t>
            </a:r>
          </a:p>
          <a:p>
            <a:pPr marL="1371600" lvl="3" indent="0">
              <a:buNone/>
            </a:pPr>
            <a:r>
              <a:rPr lang="en-IN" dirty="0"/>
              <a:t>		//Body of the function</a:t>
            </a:r>
          </a:p>
          <a:p>
            <a:pPr marL="914400" lvl="2" indent="0">
              <a:buNone/>
            </a:pPr>
            <a:r>
              <a:rPr lang="en-IN" dirty="0"/>
              <a:t>	}</a:t>
            </a:r>
          </a:p>
          <a:p>
            <a:pPr lvl="1"/>
            <a:r>
              <a:rPr lang="en-IN" b="1" dirty="0">
                <a:solidFill>
                  <a:srgbClr val="FF0000"/>
                </a:solidFill>
              </a:rPr>
              <a:t>If no parameter, must use the parentheses.</a:t>
            </a:r>
          </a:p>
        </p:txBody>
      </p:sp>
    </p:spTree>
    <p:extLst>
      <p:ext uri="{BB962C8B-B14F-4D97-AF65-F5344CB8AC3E}">
        <p14:creationId xmlns:p14="http://schemas.microsoft.com/office/powerpoint/2010/main" val="24865185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E37D-6617-617E-AF99-9614F618E320}"/>
              </a:ext>
            </a:extLst>
          </p:cNvPr>
          <p:cNvSpPr>
            <a:spLocks noGrp="1"/>
          </p:cNvSpPr>
          <p:nvPr>
            <p:ph type="title"/>
          </p:nvPr>
        </p:nvSpPr>
        <p:spPr/>
        <p:txBody>
          <a:bodyPr/>
          <a:lstStyle/>
          <a:p>
            <a:r>
              <a:rPr lang="en-IN" dirty="0"/>
              <a:t>Functions</a:t>
            </a:r>
          </a:p>
        </p:txBody>
      </p:sp>
      <p:pic>
        <p:nvPicPr>
          <p:cNvPr id="5" name="Content Placeholder 4">
            <a:extLst>
              <a:ext uri="{FF2B5EF4-FFF2-40B4-BE49-F238E27FC236}">
                <a16:creationId xmlns:a16="http://schemas.microsoft.com/office/drawing/2014/main" id="{C8A905CC-DD23-E3EF-2725-BC4FE4549E0D}"/>
              </a:ext>
            </a:extLst>
          </p:cNvPr>
          <p:cNvPicPr>
            <a:picLocks noGrp="1" noChangeAspect="1"/>
          </p:cNvPicPr>
          <p:nvPr>
            <p:ph idx="1"/>
          </p:nvPr>
        </p:nvPicPr>
        <p:blipFill rotWithShape="1">
          <a:blip r:embed="rId2"/>
          <a:srcRect l="17897" t="8343" r="27984" b="78145"/>
          <a:stretch/>
        </p:blipFill>
        <p:spPr>
          <a:xfrm>
            <a:off x="1451579" y="2178423"/>
            <a:ext cx="7920000" cy="1050614"/>
          </a:xfrm>
        </p:spPr>
      </p:pic>
      <p:pic>
        <p:nvPicPr>
          <p:cNvPr id="7" name="Picture 6">
            <a:extLst>
              <a:ext uri="{FF2B5EF4-FFF2-40B4-BE49-F238E27FC236}">
                <a16:creationId xmlns:a16="http://schemas.microsoft.com/office/drawing/2014/main" id="{7A92EAB0-25D9-DB66-FD39-08F31FA80A57}"/>
              </a:ext>
            </a:extLst>
          </p:cNvPr>
          <p:cNvPicPr>
            <a:picLocks noChangeAspect="1"/>
          </p:cNvPicPr>
          <p:nvPr/>
        </p:nvPicPr>
        <p:blipFill rotWithShape="1">
          <a:blip r:embed="rId3"/>
          <a:srcRect l="17867" t="8270" r="43015" b="78858"/>
          <a:stretch/>
        </p:blipFill>
        <p:spPr>
          <a:xfrm>
            <a:off x="1451579" y="3429000"/>
            <a:ext cx="7920000" cy="1384512"/>
          </a:xfrm>
          <a:prstGeom prst="rect">
            <a:avLst/>
          </a:prstGeom>
        </p:spPr>
      </p:pic>
    </p:spTree>
    <p:extLst>
      <p:ext uri="{BB962C8B-B14F-4D97-AF65-F5344CB8AC3E}">
        <p14:creationId xmlns:p14="http://schemas.microsoft.com/office/powerpoint/2010/main" val="30097608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8FB37-95A3-4521-AB05-EE57E111F323}"/>
              </a:ext>
            </a:extLst>
          </p:cNvPr>
          <p:cNvSpPr>
            <a:spLocks noGrp="1"/>
          </p:cNvSpPr>
          <p:nvPr>
            <p:ph type="title"/>
          </p:nvPr>
        </p:nvSpPr>
        <p:spPr/>
        <p:txBody>
          <a:bodyPr/>
          <a:lstStyle/>
          <a:p>
            <a:r>
              <a:rPr lang="en-IN" dirty="0"/>
              <a:t>Functions</a:t>
            </a:r>
          </a:p>
        </p:txBody>
      </p:sp>
      <p:pic>
        <p:nvPicPr>
          <p:cNvPr id="5" name="Content Placeholder 4">
            <a:extLst>
              <a:ext uri="{FF2B5EF4-FFF2-40B4-BE49-F238E27FC236}">
                <a16:creationId xmlns:a16="http://schemas.microsoft.com/office/drawing/2014/main" id="{1BDFF2D4-2109-3395-BB78-F1237C67DFF2}"/>
              </a:ext>
            </a:extLst>
          </p:cNvPr>
          <p:cNvPicPr>
            <a:picLocks noGrp="1" noChangeAspect="1"/>
          </p:cNvPicPr>
          <p:nvPr>
            <p:ph idx="1"/>
          </p:nvPr>
        </p:nvPicPr>
        <p:blipFill rotWithShape="1">
          <a:blip r:embed="rId2"/>
          <a:srcRect l="18450" t="7824" r="35439" b="77103"/>
          <a:stretch/>
        </p:blipFill>
        <p:spPr>
          <a:xfrm>
            <a:off x="1451579" y="2205318"/>
            <a:ext cx="7920000" cy="1375329"/>
          </a:xfrm>
        </p:spPr>
      </p:pic>
    </p:spTree>
    <p:extLst>
      <p:ext uri="{BB962C8B-B14F-4D97-AF65-F5344CB8AC3E}">
        <p14:creationId xmlns:p14="http://schemas.microsoft.com/office/powerpoint/2010/main" val="34890127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5574-01A1-877E-F685-EBBDF4CC01EC}"/>
              </a:ext>
            </a:extLst>
          </p:cNvPr>
          <p:cNvSpPr>
            <a:spLocks noGrp="1"/>
          </p:cNvSpPr>
          <p:nvPr>
            <p:ph type="title"/>
          </p:nvPr>
        </p:nvSpPr>
        <p:spPr/>
        <p:txBody>
          <a:bodyPr/>
          <a:lstStyle/>
          <a:p>
            <a:r>
              <a:rPr lang="en-IN" dirty="0"/>
              <a:t>Array Method</a:t>
            </a:r>
          </a:p>
        </p:txBody>
      </p:sp>
      <p:sp>
        <p:nvSpPr>
          <p:cNvPr id="3" name="Content Placeholder 2">
            <a:extLst>
              <a:ext uri="{FF2B5EF4-FFF2-40B4-BE49-F238E27FC236}">
                <a16:creationId xmlns:a16="http://schemas.microsoft.com/office/drawing/2014/main" id="{D05CBE5F-8CB8-F64C-B0C0-820E99E4C1BD}"/>
              </a:ext>
            </a:extLst>
          </p:cNvPr>
          <p:cNvSpPr>
            <a:spLocks noGrp="1"/>
          </p:cNvSpPr>
          <p:nvPr>
            <p:ph idx="1"/>
          </p:nvPr>
        </p:nvSpPr>
        <p:spPr/>
        <p:txBody>
          <a:bodyPr/>
          <a:lstStyle/>
          <a:p>
            <a:r>
              <a:rPr lang="en-IN" b="1" dirty="0"/>
              <a:t>foreach</a:t>
            </a:r>
          </a:p>
          <a:p>
            <a:pPr lvl="1"/>
            <a:r>
              <a:rPr lang="en-IN" dirty="0"/>
              <a:t>Executes a function for every element in the array.</a:t>
            </a:r>
          </a:p>
          <a:p>
            <a:pPr marL="0" indent="0">
              <a:buNone/>
            </a:pPr>
            <a:endParaRPr lang="en-IN" dirty="0"/>
          </a:p>
        </p:txBody>
      </p:sp>
      <p:pic>
        <p:nvPicPr>
          <p:cNvPr id="7" name="Picture 6">
            <a:extLst>
              <a:ext uri="{FF2B5EF4-FFF2-40B4-BE49-F238E27FC236}">
                <a16:creationId xmlns:a16="http://schemas.microsoft.com/office/drawing/2014/main" id="{19AD8279-639A-713F-593E-5E6D7154E7DC}"/>
              </a:ext>
            </a:extLst>
          </p:cNvPr>
          <p:cNvPicPr>
            <a:picLocks noChangeAspect="1"/>
          </p:cNvPicPr>
          <p:nvPr/>
        </p:nvPicPr>
        <p:blipFill rotWithShape="1">
          <a:blip r:embed="rId2"/>
          <a:srcRect l="18015" t="8270" r="25735" b="77474"/>
          <a:stretch/>
        </p:blipFill>
        <p:spPr>
          <a:xfrm>
            <a:off x="1451578" y="2967317"/>
            <a:ext cx="7560000" cy="1017883"/>
          </a:xfrm>
          <a:prstGeom prst="rect">
            <a:avLst/>
          </a:prstGeom>
        </p:spPr>
      </p:pic>
      <p:pic>
        <p:nvPicPr>
          <p:cNvPr id="9" name="Picture 8">
            <a:extLst>
              <a:ext uri="{FF2B5EF4-FFF2-40B4-BE49-F238E27FC236}">
                <a16:creationId xmlns:a16="http://schemas.microsoft.com/office/drawing/2014/main" id="{70A9DEAC-8174-C26E-03A7-C42FC90B5C77}"/>
              </a:ext>
            </a:extLst>
          </p:cNvPr>
          <p:cNvPicPr>
            <a:picLocks noChangeAspect="1"/>
          </p:cNvPicPr>
          <p:nvPr/>
        </p:nvPicPr>
        <p:blipFill rotWithShape="1">
          <a:blip r:embed="rId3"/>
          <a:srcRect l="18015" t="58097" r="71764" b="25704"/>
          <a:stretch/>
        </p:blipFill>
        <p:spPr>
          <a:xfrm>
            <a:off x="9254854" y="2967317"/>
            <a:ext cx="1800000" cy="1515635"/>
          </a:xfrm>
          <a:prstGeom prst="rect">
            <a:avLst/>
          </a:prstGeom>
        </p:spPr>
      </p:pic>
    </p:spTree>
    <p:extLst>
      <p:ext uri="{BB962C8B-B14F-4D97-AF65-F5344CB8AC3E}">
        <p14:creationId xmlns:p14="http://schemas.microsoft.com/office/powerpoint/2010/main" val="21374470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D9443-A7B6-E676-1AEC-E371A003B656}"/>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C42C7444-C5FE-32F1-1290-6919E6AEFFFE}"/>
              </a:ext>
            </a:extLst>
          </p:cNvPr>
          <p:cNvSpPr>
            <a:spLocks noGrp="1"/>
          </p:cNvSpPr>
          <p:nvPr>
            <p:ph idx="1"/>
          </p:nvPr>
        </p:nvSpPr>
        <p:spPr/>
        <p:txBody>
          <a:bodyPr/>
          <a:lstStyle/>
          <a:p>
            <a:r>
              <a:rPr lang="en-IN" b="1" dirty="0"/>
              <a:t>Returning function values</a:t>
            </a:r>
          </a:p>
          <a:p>
            <a:pPr lvl="1"/>
            <a:r>
              <a:rPr lang="en-IN" dirty="0"/>
              <a:t>Functions give back a result to the function’s caller when a return value is specified.</a:t>
            </a:r>
          </a:p>
          <a:p>
            <a:pPr lvl="1"/>
            <a:r>
              <a:rPr lang="en-IN" b="1" dirty="0"/>
              <a:t>Syntax</a:t>
            </a:r>
          </a:p>
          <a:p>
            <a:pPr marL="914400" lvl="2" indent="0">
              <a:buNone/>
            </a:pPr>
            <a:r>
              <a:rPr lang="en-IN" i="1" dirty="0"/>
              <a:t>function </a:t>
            </a:r>
            <a:r>
              <a:rPr lang="en-IN" dirty="0"/>
              <a:t>nameOfTheFunction(param1, param2) {</a:t>
            </a:r>
          </a:p>
          <a:p>
            <a:pPr marL="914400" lvl="2" indent="0">
              <a:buNone/>
            </a:pPr>
            <a:r>
              <a:rPr lang="en-IN" dirty="0"/>
              <a:t>		// Content of the function</a:t>
            </a:r>
          </a:p>
          <a:p>
            <a:pPr marL="914400" lvl="2" indent="0">
              <a:buNone/>
            </a:pPr>
            <a:r>
              <a:rPr lang="en-IN" dirty="0"/>
              <a:t>		</a:t>
            </a:r>
            <a:r>
              <a:rPr lang="en-IN" i="1" dirty="0"/>
              <a:t>return</a:t>
            </a:r>
            <a:r>
              <a:rPr lang="en-IN" dirty="0"/>
              <a:t> value;</a:t>
            </a:r>
          </a:p>
          <a:p>
            <a:pPr marL="914400" lvl="2" indent="0">
              <a:buNone/>
            </a:pPr>
            <a:r>
              <a:rPr lang="en-IN" i="1" dirty="0"/>
              <a:t>	}</a:t>
            </a:r>
          </a:p>
          <a:p>
            <a:pPr marL="0" indent="0">
              <a:buNone/>
            </a:pPr>
            <a:endParaRPr lang="en-IN" dirty="0"/>
          </a:p>
        </p:txBody>
      </p:sp>
    </p:spTree>
    <p:extLst>
      <p:ext uri="{BB962C8B-B14F-4D97-AF65-F5344CB8AC3E}">
        <p14:creationId xmlns:p14="http://schemas.microsoft.com/office/powerpoint/2010/main" val="6865696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44F72-716F-6509-22D8-CCAB52161AA0}"/>
              </a:ext>
            </a:extLst>
          </p:cNvPr>
          <p:cNvSpPr>
            <a:spLocks noGrp="1"/>
          </p:cNvSpPr>
          <p:nvPr>
            <p:ph type="title"/>
          </p:nvPr>
        </p:nvSpPr>
        <p:spPr/>
        <p:txBody>
          <a:bodyPr/>
          <a:lstStyle/>
          <a:p>
            <a:r>
              <a:rPr lang="en-IN" dirty="0"/>
              <a:t>functions</a:t>
            </a:r>
          </a:p>
        </p:txBody>
      </p:sp>
      <p:pic>
        <p:nvPicPr>
          <p:cNvPr id="7" name="Picture 6">
            <a:extLst>
              <a:ext uri="{FF2B5EF4-FFF2-40B4-BE49-F238E27FC236}">
                <a16:creationId xmlns:a16="http://schemas.microsoft.com/office/drawing/2014/main" id="{C6C2B232-2A80-D33A-66C9-0EED74F5D130}"/>
              </a:ext>
            </a:extLst>
          </p:cNvPr>
          <p:cNvPicPr>
            <a:picLocks noChangeAspect="1"/>
          </p:cNvPicPr>
          <p:nvPr/>
        </p:nvPicPr>
        <p:blipFill rotWithShape="1">
          <a:blip r:embed="rId2"/>
          <a:srcRect l="18016" t="62802" r="78974" b="33455"/>
          <a:stretch/>
        </p:blipFill>
        <p:spPr>
          <a:xfrm>
            <a:off x="9147148" y="2754329"/>
            <a:ext cx="1907706" cy="1260000"/>
          </a:xfrm>
          <a:prstGeom prst="rect">
            <a:avLst/>
          </a:prstGeom>
        </p:spPr>
      </p:pic>
      <p:sp>
        <p:nvSpPr>
          <p:cNvPr id="9" name="Content Placeholder 8">
            <a:extLst>
              <a:ext uri="{FF2B5EF4-FFF2-40B4-BE49-F238E27FC236}">
                <a16:creationId xmlns:a16="http://schemas.microsoft.com/office/drawing/2014/main" id="{AA7E4E77-CB7D-E195-CCBB-55AAFEA8BBBE}"/>
              </a:ext>
            </a:extLst>
          </p:cNvPr>
          <p:cNvSpPr>
            <a:spLocks noGrp="1"/>
          </p:cNvSpPr>
          <p:nvPr>
            <p:ph idx="1"/>
          </p:nvPr>
        </p:nvSpPr>
        <p:spPr/>
        <p:txBody>
          <a:bodyPr/>
          <a:lstStyle/>
          <a:p>
            <a:endParaRPr lang="en-IN" i="1" dirty="0"/>
          </a:p>
          <a:p>
            <a:endParaRPr lang="en-IN" i="1" dirty="0"/>
          </a:p>
          <a:p>
            <a:endParaRPr lang="en-IN" i="1" dirty="0"/>
          </a:p>
          <a:p>
            <a:endParaRPr lang="en-IN" i="1" dirty="0"/>
          </a:p>
          <a:p>
            <a:endParaRPr lang="en-IN" i="1" dirty="0"/>
          </a:p>
          <a:p>
            <a:endParaRPr lang="en-IN" i="1" dirty="0"/>
          </a:p>
          <a:p>
            <a:r>
              <a:rPr lang="en-IN" i="1" dirty="0"/>
              <a:t>return </a:t>
            </a:r>
            <a:r>
              <a:rPr lang="en-IN" dirty="0"/>
              <a:t>ends the function and sends back whatever value comes after it.</a:t>
            </a:r>
            <a:endParaRPr lang="en-IN" i="1" dirty="0"/>
          </a:p>
        </p:txBody>
      </p:sp>
      <p:pic>
        <p:nvPicPr>
          <p:cNvPr id="10" name="Content Placeholder 4">
            <a:extLst>
              <a:ext uri="{FF2B5EF4-FFF2-40B4-BE49-F238E27FC236}">
                <a16:creationId xmlns:a16="http://schemas.microsoft.com/office/drawing/2014/main" id="{B7FBFD99-C66E-5907-8EB0-3961997F2A66}"/>
              </a:ext>
            </a:extLst>
          </p:cNvPr>
          <p:cNvPicPr>
            <a:picLocks noChangeAspect="1"/>
          </p:cNvPicPr>
          <p:nvPr/>
        </p:nvPicPr>
        <p:blipFill rotWithShape="1">
          <a:blip r:embed="rId3"/>
          <a:srcRect l="17621" t="8083" r="50902" b="65670"/>
          <a:stretch/>
        </p:blipFill>
        <p:spPr>
          <a:xfrm>
            <a:off x="1496708" y="2268029"/>
            <a:ext cx="5040000" cy="2232600"/>
          </a:xfrm>
          <a:prstGeom prst="rect">
            <a:avLst/>
          </a:prstGeom>
        </p:spPr>
      </p:pic>
    </p:spTree>
    <p:extLst>
      <p:ext uri="{BB962C8B-B14F-4D97-AF65-F5344CB8AC3E}">
        <p14:creationId xmlns:p14="http://schemas.microsoft.com/office/powerpoint/2010/main" val="24609942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289F-A1DF-9A46-53A9-4C4FAB3D6A2B}"/>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52052D12-5387-ED4A-71FD-67C08384FE4D}"/>
              </a:ext>
            </a:extLst>
          </p:cNvPr>
          <p:cNvSpPr>
            <a:spLocks noGrp="1"/>
          </p:cNvSpPr>
          <p:nvPr>
            <p:ph idx="1"/>
          </p:nvPr>
        </p:nvSpPr>
        <p:spPr/>
        <p:txBody>
          <a:bodyPr/>
          <a:lstStyle/>
          <a:p>
            <a:r>
              <a:rPr lang="en-IN" b="1" dirty="0"/>
              <a:t>Returning arrow function values</a:t>
            </a:r>
          </a:p>
          <a:p>
            <a:pPr lvl="1"/>
            <a:r>
              <a:rPr lang="en-IN" dirty="0"/>
              <a:t>From a one-line arrow function, the value can be returned without using the </a:t>
            </a:r>
            <a:r>
              <a:rPr lang="en-IN" i="1" dirty="0"/>
              <a:t>return.</a:t>
            </a:r>
          </a:p>
          <a:p>
            <a:pPr lvl="1"/>
            <a:r>
              <a:rPr lang="en-IN" dirty="0"/>
              <a:t>From a multi-line arrow function, the value can be returned using the </a:t>
            </a:r>
            <a:r>
              <a:rPr lang="en-IN" i="1" dirty="0"/>
              <a:t>return.</a:t>
            </a:r>
            <a:endParaRPr lang="en-IN" dirty="0"/>
          </a:p>
          <a:p>
            <a:endParaRPr lang="en-IN" dirty="0"/>
          </a:p>
        </p:txBody>
      </p:sp>
      <p:pic>
        <p:nvPicPr>
          <p:cNvPr id="5" name="Picture 4">
            <a:extLst>
              <a:ext uri="{FF2B5EF4-FFF2-40B4-BE49-F238E27FC236}">
                <a16:creationId xmlns:a16="http://schemas.microsoft.com/office/drawing/2014/main" id="{A0D09A3C-9453-BC5A-7DF4-B5F91DD4C3F8}"/>
              </a:ext>
            </a:extLst>
          </p:cNvPr>
          <p:cNvPicPr>
            <a:picLocks noChangeAspect="1"/>
          </p:cNvPicPr>
          <p:nvPr/>
        </p:nvPicPr>
        <p:blipFill rotWithShape="1">
          <a:blip r:embed="rId2"/>
          <a:srcRect l="17866" t="7993" r="45663" b="78858"/>
          <a:stretch/>
        </p:blipFill>
        <p:spPr>
          <a:xfrm>
            <a:off x="1451579" y="3429000"/>
            <a:ext cx="4680000" cy="896371"/>
          </a:xfrm>
          <a:prstGeom prst="rect">
            <a:avLst/>
          </a:prstGeom>
        </p:spPr>
      </p:pic>
      <p:pic>
        <p:nvPicPr>
          <p:cNvPr id="7" name="Picture 6">
            <a:extLst>
              <a:ext uri="{FF2B5EF4-FFF2-40B4-BE49-F238E27FC236}">
                <a16:creationId xmlns:a16="http://schemas.microsoft.com/office/drawing/2014/main" id="{DC3A3DFD-09A6-F6D6-EA00-3CB822A2E8AC}"/>
              </a:ext>
            </a:extLst>
          </p:cNvPr>
          <p:cNvPicPr>
            <a:picLocks noChangeAspect="1"/>
          </p:cNvPicPr>
          <p:nvPr/>
        </p:nvPicPr>
        <p:blipFill rotWithShape="1">
          <a:blip r:embed="rId3"/>
          <a:srcRect l="17794" t="7854" r="51544" b="70139"/>
          <a:stretch/>
        </p:blipFill>
        <p:spPr>
          <a:xfrm>
            <a:off x="6374854" y="3424467"/>
            <a:ext cx="4680000" cy="1784461"/>
          </a:xfrm>
          <a:prstGeom prst="rect">
            <a:avLst/>
          </a:prstGeom>
        </p:spPr>
      </p:pic>
    </p:spTree>
    <p:extLst>
      <p:ext uri="{BB962C8B-B14F-4D97-AF65-F5344CB8AC3E}">
        <p14:creationId xmlns:p14="http://schemas.microsoft.com/office/powerpoint/2010/main" val="24813800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F7FC0-53DB-B77D-BF1A-D31908D3D88E}"/>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66E22553-1139-FE23-EEBE-6D1251B46416}"/>
              </a:ext>
            </a:extLst>
          </p:cNvPr>
          <p:cNvSpPr>
            <a:spLocks noGrp="1"/>
          </p:cNvSpPr>
          <p:nvPr>
            <p:ph idx="1"/>
          </p:nvPr>
        </p:nvSpPr>
        <p:spPr/>
        <p:txBody>
          <a:bodyPr/>
          <a:lstStyle/>
          <a:p>
            <a:r>
              <a:rPr lang="en-IN" b="1" dirty="0"/>
              <a:t>Variable scope in functions</a:t>
            </a:r>
          </a:p>
          <a:p>
            <a:pPr lvl="1"/>
            <a:r>
              <a:rPr lang="en-IN" dirty="0"/>
              <a:t>Scope defines range of statements over which a variable can be accessed.</a:t>
            </a:r>
          </a:p>
          <a:p>
            <a:pPr lvl="2"/>
            <a:r>
              <a:rPr lang="en-IN" i="1" dirty="0"/>
              <a:t>In scope – </a:t>
            </a:r>
            <a:r>
              <a:rPr lang="en-IN" dirty="0"/>
              <a:t>Variable can be accessed.</a:t>
            </a:r>
          </a:p>
          <a:p>
            <a:pPr lvl="2"/>
            <a:r>
              <a:rPr lang="en-IN" i="1" dirty="0"/>
              <a:t>Out of scope – </a:t>
            </a:r>
            <a:r>
              <a:rPr lang="en-IN" dirty="0"/>
              <a:t>Variable can’t be accessed.</a:t>
            </a:r>
          </a:p>
          <a:p>
            <a:pPr lvl="1"/>
            <a:r>
              <a:rPr lang="en-IN" b="1" dirty="0"/>
              <a:t>Local variables</a:t>
            </a:r>
          </a:p>
          <a:p>
            <a:pPr lvl="2"/>
            <a:r>
              <a:rPr lang="en-IN" dirty="0"/>
              <a:t>The scope of the local variables is restricted to within the functions they are defined.</a:t>
            </a:r>
          </a:p>
          <a:p>
            <a:pPr lvl="2"/>
            <a:r>
              <a:rPr lang="en-IN" dirty="0"/>
              <a:t>The function parameters are also local variables.</a:t>
            </a:r>
          </a:p>
          <a:p>
            <a:pPr lvl="1"/>
            <a:endParaRPr lang="en-IN" i="1" dirty="0"/>
          </a:p>
        </p:txBody>
      </p:sp>
    </p:spTree>
    <p:extLst>
      <p:ext uri="{BB962C8B-B14F-4D97-AF65-F5344CB8AC3E}">
        <p14:creationId xmlns:p14="http://schemas.microsoft.com/office/powerpoint/2010/main" val="412788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A7D4-2E42-0ECF-5F98-7561B9DEA525}"/>
              </a:ext>
            </a:extLst>
          </p:cNvPr>
          <p:cNvSpPr>
            <a:spLocks noGrp="1"/>
          </p:cNvSpPr>
          <p:nvPr>
            <p:ph type="title"/>
          </p:nvPr>
        </p:nvSpPr>
        <p:spPr/>
        <p:txBody>
          <a:bodyPr/>
          <a:lstStyle/>
          <a:p>
            <a:r>
              <a:rPr lang="en-IN" dirty="0"/>
              <a:t>JavaScript Output</a:t>
            </a:r>
          </a:p>
        </p:txBody>
      </p:sp>
      <p:sp>
        <p:nvSpPr>
          <p:cNvPr id="3" name="Content Placeholder 2">
            <a:extLst>
              <a:ext uri="{FF2B5EF4-FFF2-40B4-BE49-F238E27FC236}">
                <a16:creationId xmlns:a16="http://schemas.microsoft.com/office/drawing/2014/main" id="{ADF9655F-E1B5-BF67-1ADE-B54386876339}"/>
              </a:ext>
            </a:extLst>
          </p:cNvPr>
          <p:cNvSpPr>
            <a:spLocks noGrp="1"/>
          </p:cNvSpPr>
          <p:nvPr>
            <p:ph idx="1"/>
          </p:nvPr>
        </p:nvSpPr>
        <p:spPr/>
        <p:txBody>
          <a:bodyPr>
            <a:normAutofit lnSpcReduction="10000"/>
          </a:bodyPr>
          <a:lstStyle/>
          <a:p>
            <a:r>
              <a:rPr lang="en-IN" dirty="0"/>
              <a:t>Using </a:t>
            </a:r>
            <a:r>
              <a:rPr lang="en-IN" b="1" dirty="0" err="1"/>
              <a:t>document.write</a:t>
            </a:r>
            <a:r>
              <a:rPr lang="en-IN" b="1" dirty="0"/>
              <a:t>()</a:t>
            </a:r>
          </a:p>
          <a:p>
            <a:pPr lvl="1"/>
            <a:r>
              <a:rPr lang="en-IN" dirty="0"/>
              <a:t>Use only for testing.</a:t>
            </a:r>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r>
              <a:rPr lang="en-IN" dirty="0"/>
              <a:t>Deletes all existing HTML, if used after an HTML document is loaded.</a:t>
            </a:r>
          </a:p>
        </p:txBody>
      </p:sp>
      <p:pic>
        <p:nvPicPr>
          <p:cNvPr id="5" name="Picture 4">
            <a:extLst>
              <a:ext uri="{FF2B5EF4-FFF2-40B4-BE49-F238E27FC236}">
                <a16:creationId xmlns:a16="http://schemas.microsoft.com/office/drawing/2014/main" id="{B1AD8C26-6318-49EE-D093-0A23BFF0E91E}"/>
              </a:ext>
            </a:extLst>
          </p:cNvPr>
          <p:cNvPicPr>
            <a:picLocks noChangeAspect="1"/>
          </p:cNvPicPr>
          <p:nvPr/>
        </p:nvPicPr>
        <p:blipFill rotWithShape="1">
          <a:blip r:embed="rId2"/>
          <a:srcRect l="12427" t="11314" r="34632" b="53530"/>
          <a:stretch/>
        </p:blipFill>
        <p:spPr>
          <a:xfrm>
            <a:off x="1451578" y="2859742"/>
            <a:ext cx="5760000" cy="2032000"/>
          </a:xfrm>
          <a:prstGeom prst="rect">
            <a:avLst/>
          </a:prstGeom>
        </p:spPr>
      </p:pic>
      <p:pic>
        <p:nvPicPr>
          <p:cNvPr id="7" name="Picture 6">
            <a:extLst>
              <a:ext uri="{FF2B5EF4-FFF2-40B4-BE49-F238E27FC236}">
                <a16:creationId xmlns:a16="http://schemas.microsoft.com/office/drawing/2014/main" id="{E3EF64D8-1623-45D3-45E1-BAFD762824F9}"/>
              </a:ext>
            </a:extLst>
          </p:cNvPr>
          <p:cNvPicPr>
            <a:picLocks noChangeAspect="1"/>
          </p:cNvPicPr>
          <p:nvPr/>
        </p:nvPicPr>
        <p:blipFill rotWithShape="1">
          <a:blip r:embed="rId3"/>
          <a:srcRect l="1" t="17909" r="43832" b="59869"/>
          <a:stretch/>
        </p:blipFill>
        <p:spPr>
          <a:xfrm>
            <a:off x="7286738" y="2859742"/>
            <a:ext cx="3768116" cy="1524001"/>
          </a:xfrm>
          <a:prstGeom prst="rect">
            <a:avLst/>
          </a:prstGeom>
        </p:spPr>
      </p:pic>
    </p:spTree>
    <p:extLst>
      <p:ext uri="{BB962C8B-B14F-4D97-AF65-F5344CB8AC3E}">
        <p14:creationId xmlns:p14="http://schemas.microsoft.com/office/powerpoint/2010/main" val="3836274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46863-18A5-A515-E3CB-1F1DD214C30F}"/>
              </a:ext>
            </a:extLst>
          </p:cNvPr>
          <p:cNvSpPr>
            <a:spLocks noGrp="1"/>
          </p:cNvSpPr>
          <p:nvPr>
            <p:ph type="title"/>
          </p:nvPr>
        </p:nvSpPr>
        <p:spPr/>
        <p:txBody>
          <a:bodyPr/>
          <a:lstStyle/>
          <a:p>
            <a:r>
              <a:rPr lang="en-IN" dirty="0"/>
              <a:t>Functions</a:t>
            </a:r>
          </a:p>
        </p:txBody>
      </p:sp>
      <p:pic>
        <p:nvPicPr>
          <p:cNvPr id="7" name="Picture 6">
            <a:extLst>
              <a:ext uri="{FF2B5EF4-FFF2-40B4-BE49-F238E27FC236}">
                <a16:creationId xmlns:a16="http://schemas.microsoft.com/office/drawing/2014/main" id="{EE3EBC1E-5DB8-2DF0-A839-27686506627C}"/>
              </a:ext>
            </a:extLst>
          </p:cNvPr>
          <p:cNvPicPr>
            <a:picLocks noChangeAspect="1"/>
          </p:cNvPicPr>
          <p:nvPr/>
        </p:nvPicPr>
        <p:blipFill rotWithShape="1">
          <a:blip r:embed="rId2"/>
          <a:srcRect l="18162" t="58374" r="38456" b="10623"/>
          <a:stretch/>
        </p:blipFill>
        <p:spPr>
          <a:xfrm>
            <a:off x="6374854" y="2768655"/>
            <a:ext cx="4680000" cy="1776814"/>
          </a:xfrm>
          <a:prstGeom prst="rect">
            <a:avLst/>
          </a:prstGeom>
        </p:spPr>
      </p:pic>
      <p:sp>
        <p:nvSpPr>
          <p:cNvPr id="9" name="Content Placeholder 8">
            <a:extLst>
              <a:ext uri="{FF2B5EF4-FFF2-40B4-BE49-F238E27FC236}">
                <a16:creationId xmlns:a16="http://schemas.microsoft.com/office/drawing/2014/main" id="{85BA4D3E-693D-07A3-BFCA-24C9780F0109}"/>
              </a:ext>
            </a:extLst>
          </p:cNvPr>
          <p:cNvSpPr>
            <a:spLocks noGrp="1"/>
          </p:cNvSpPr>
          <p:nvPr>
            <p:ph idx="1"/>
          </p:nvPr>
        </p:nvSpPr>
        <p:spPr/>
        <p:txBody>
          <a:bodyPr/>
          <a:lstStyle/>
          <a:p>
            <a:r>
              <a:rPr lang="en-IN" b="1" dirty="0"/>
              <a:t>Local variables</a:t>
            </a:r>
          </a:p>
          <a:p>
            <a:endParaRPr lang="en-IN" dirty="0"/>
          </a:p>
        </p:txBody>
      </p:sp>
      <p:pic>
        <p:nvPicPr>
          <p:cNvPr id="10" name="Content Placeholder 4">
            <a:extLst>
              <a:ext uri="{FF2B5EF4-FFF2-40B4-BE49-F238E27FC236}">
                <a16:creationId xmlns:a16="http://schemas.microsoft.com/office/drawing/2014/main" id="{9E407EC5-0233-88EB-C37A-6CB741D2580B}"/>
              </a:ext>
            </a:extLst>
          </p:cNvPr>
          <p:cNvPicPr>
            <a:picLocks noChangeAspect="1"/>
          </p:cNvPicPr>
          <p:nvPr/>
        </p:nvPicPr>
        <p:blipFill rotWithShape="1">
          <a:blip r:embed="rId3"/>
          <a:srcRect l="18036" t="8083" r="56700" b="61501"/>
          <a:stretch/>
        </p:blipFill>
        <p:spPr>
          <a:xfrm>
            <a:off x="1451579" y="2473208"/>
            <a:ext cx="4680000" cy="2993137"/>
          </a:xfrm>
          <a:prstGeom prst="rect">
            <a:avLst/>
          </a:prstGeom>
        </p:spPr>
      </p:pic>
    </p:spTree>
    <p:extLst>
      <p:ext uri="{BB962C8B-B14F-4D97-AF65-F5344CB8AC3E}">
        <p14:creationId xmlns:p14="http://schemas.microsoft.com/office/powerpoint/2010/main" val="13867270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8AC1-A34E-C988-0396-D9C14F9AB3F3}"/>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3D978B15-3397-E8E4-6ECA-8C3EBFAD82B9}"/>
              </a:ext>
            </a:extLst>
          </p:cNvPr>
          <p:cNvSpPr>
            <a:spLocks noGrp="1"/>
          </p:cNvSpPr>
          <p:nvPr>
            <p:ph idx="1"/>
          </p:nvPr>
        </p:nvSpPr>
        <p:spPr/>
        <p:txBody>
          <a:bodyPr/>
          <a:lstStyle/>
          <a:p>
            <a:r>
              <a:rPr lang="en-IN" b="1" dirty="0"/>
              <a:t>Local variables</a:t>
            </a:r>
          </a:p>
          <a:p>
            <a:endParaRPr lang="en-IN" dirty="0"/>
          </a:p>
        </p:txBody>
      </p:sp>
      <p:pic>
        <p:nvPicPr>
          <p:cNvPr id="5" name="Picture 4">
            <a:extLst>
              <a:ext uri="{FF2B5EF4-FFF2-40B4-BE49-F238E27FC236}">
                <a16:creationId xmlns:a16="http://schemas.microsoft.com/office/drawing/2014/main" id="{A880FAAE-0F22-CDB3-DF84-8596BB29C60C}"/>
              </a:ext>
            </a:extLst>
          </p:cNvPr>
          <p:cNvPicPr>
            <a:picLocks noChangeAspect="1"/>
          </p:cNvPicPr>
          <p:nvPr/>
        </p:nvPicPr>
        <p:blipFill rotWithShape="1">
          <a:blip r:embed="rId2"/>
          <a:srcRect l="21915" t="16831" r="50000" b="62111"/>
          <a:stretch/>
        </p:blipFill>
        <p:spPr>
          <a:xfrm>
            <a:off x="1753217" y="2903300"/>
            <a:ext cx="4320000" cy="1720790"/>
          </a:xfrm>
          <a:prstGeom prst="rect">
            <a:avLst/>
          </a:prstGeom>
        </p:spPr>
      </p:pic>
      <p:pic>
        <p:nvPicPr>
          <p:cNvPr id="7" name="Picture 6">
            <a:extLst>
              <a:ext uri="{FF2B5EF4-FFF2-40B4-BE49-F238E27FC236}">
                <a16:creationId xmlns:a16="http://schemas.microsoft.com/office/drawing/2014/main" id="{D41F1C11-1726-FACF-E88F-460B278E1818}"/>
              </a:ext>
            </a:extLst>
          </p:cNvPr>
          <p:cNvPicPr>
            <a:picLocks noChangeAspect="1"/>
          </p:cNvPicPr>
          <p:nvPr/>
        </p:nvPicPr>
        <p:blipFill rotWithShape="1">
          <a:blip r:embed="rId3"/>
          <a:srcRect l="17721" t="58927" r="38676" b="10484"/>
          <a:stretch/>
        </p:blipFill>
        <p:spPr>
          <a:xfrm>
            <a:off x="6374854" y="2879942"/>
            <a:ext cx="4680000" cy="1744148"/>
          </a:xfrm>
          <a:prstGeom prst="rect">
            <a:avLst/>
          </a:prstGeom>
        </p:spPr>
      </p:pic>
    </p:spTree>
    <p:extLst>
      <p:ext uri="{BB962C8B-B14F-4D97-AF65-F5344CB8AC3E}">
        <p14:creationId xmlns:p14="http://schemas.microsoft.com/office/powerpoint/2010/main" val="10646130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9B01E-F139-23FD-3CED-32E6BB70141D}"/>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EFE07220-3783-34CE-B61F-A366AE1CB4CC}"/>
              </a:ext>
            </a:extLst>
          </p:cNvPr>
          <p:cNvSpPr>
            <a:spLocks noGrp="1"/>
          </p:cNvSpPr>
          <p:nvPr>
            <p:ph idx="1"/>
          </p:nvPr>
        </p:nvSpPr>
        <p:spPr/>
        <p:txBody>
          <a:bodyPr/>
          <a:lstStyle/>
          <a:p>
            <a:r>
              <a:rPr lang="en-IN" b="1" i="1" dirty="0"/>
              <a:t>let/const</a:t>
            </a:r>
            <a:r>
              <a:rPr lang="en-IN" b="1" dirty="0"/>
              <a:t> Vs </a:t>
            </a:r>
            <a:r>
              <a:rPr lang="en-IN" b="1" i="1" dirty="0"/>
              <a:t>var</a:t>
            </a:r>
            <a:r>
              <a:rPr lang="en-IN" b="1" dirty="0"/>
              <a:t> variables</a:t>
            </a:r>
          </a:p>
          <a:p>
            <a:pPr lvl="1"/>
            <a:r>
              <a:rPr lang="en-IN" i="1" dirty="0"/>
              <a:t>var </a:t>
            </a:r>
            <a:r>
              <a:rPr lang="en-IN" dirty="0"/>
              <a:t>is function-scoped i.e., available anywhere in the function block.</a:t>
            </a:r>
          </a:p>
          <a:p>
            <a:pPr lvl="1"/>
            <a:r>
              <a:rPr lang="en-IN" i="1" dirty="0"/>
              <a:t>let/const </a:t>
            </a:r>
            <a:r>
              <a:rPr lang="en-IN" dirty="0"/>
              <a:t>is not function-scoped but it is block-scoped.</a:t>
            </a:r>
            <a:endParaRPr lang="en-IN" i="1" dirty="0"/>
          </a:p>
        </p:txBody>
      </p:sp>
      <p:pic>
        <p:nvPicPr>
          <p:cNvPr id="7" name="Picture 6">
            <a:extLst>
              <a:ext uri="{FF2B5EF4-FFF2-40B4-BE49-F238E27FC236}">
                <a16:creationId xmlns:a16="http://schemas.microsoft.com/office/drawing/2014/main" id="{2AD13D76-1452-1839-DB0C-E142CEF6C6FA}"/>
              </a:ext>
            </a:extLst>
          </p:cNvPr>
          <p:cNvPicPr>
            <a:picLocks noChangeAspect="1"/>
          </p:cNvPicPr>
          <p:nvPr/>
        </p:nvPicPr>
        <p:blipFill rotWithShape="1">
          <a:blip r:embed="rId2"/>
          <a:srcRect l="22108" t="15260" r="51029" b="55744"/>
          <a:stretch/>
        </p:blipFill>
        <p:spPr>
          <a:xfrm>
            <a:off x="1451578" y="3295209"/>
            <a:ext cx="2880000" cy="1651525"/>
          </a:xfrm>
          <a:prstGeom prst="rect">
            <a:avLst/>
          </a:prstGeom>
        </p:spPr>
      </p:pic>
      <p:pic>
        <p:nvPicPr>
          <p:cNvPr id="9" name="Picture 8">
            <a:extLst>
              <a:ext uri="{FF2B5EF4-FFF2-40B4-BE49-F238E27FC236}">
                <a16:creationId xmlns:a16="http://schemas.microsoft.com/office/drawing/2014/main" id="{C195670B-D3BC-A0D7-10E6-39648726095A}"/>
              </a:ext>
            </a:extLst>
          </p:cNvPr>
          <p:cNvPicPr>
            <a:picLocks noChangeAspect="1"/>
          </p:cNvPicPr>
          <p:nvPr/>
        </p:nvPicPr>
        <p:blipFill rotWithShape="1">
          <a:blip r:embed="rId2"/>
          <a:srcRect l="17867" t="53217" r="73089" b="43869"/>
          <a:stretch/>
        </p:blipFill>
        <p:spPr>
          <a:xfrm>
            <a:off x="1451578" y="4986560"/>
            <a:ext cx="2880000" cy="493060"/>
          </a:xfrm>
          <a:prstGeom prst="rect">
            <a:avLst/>
          </a:prstGeom>
        </p:spPr>
      </p:pic>
      <p:pic>
        <p:nvPicPr>
          <p:cNvPr id="11" name="Picture 10">
            <a:extLst>
              <a:ext uri="{FF2B5EF4-FFF2-40B4-BE49-F238E27FC236}">
                <a16:creationId xmlns:a16="http://schemas.microsoft.com/office/drawing/2014/main" id="{0016E21E-6FEE-C9C7-DDD8-2BBB429891F3}"/>
              </a:ext>
            </a:extLst>
          </p:cNvPr>
          <p:cNvPicPr>
            <a:picLocks noChangeAspect="1"/>
          </p:cNvPicPr>
          <p:nvPr/>
        </p:nvPicPr>
        <p:blipFill rotWithShape="1">
          <a:blip r:embed="rId3"/>
          <a:srcRect l="22133" t="16628" r="55220" b="55606"/>
          <a:stretch/>
        </p:blipFill>
        <p:spPr>
          <a:xfrm>
            <a:off x="7001444" y="3294334"/>
            <a:ext cx="2536993" cy="1652400"/>
          </a:xfrm>
          <a:prstGeom prst="rect">
            <a:avLst/>
          </a:prstGeom>
        </p:spPr>
      </p:pic>
      <p:pic>
        <p:nvPicPr>
          <p:cNvPr id="13" name="Picture 12">
            <a:extLst>
              <a:ext uri="{FF2B5EF4-FFF2-40B4-BE49-F238E27FC236}">
                <a16:creationId xmlns:a16="http://schemas.microsoft.com/office/drawing/2014/main" id="{B9815316-D125-CA5C-9D00-C69E0233D125}"/>
              </a:ext>
            </a:extLst>
          </p:cNvPr>
          <p:cNvPicPr>
            <a:picLocks noChangeAspect="1"/>
          </p:cNvPicPr>
          <p:nvPr/>
        </p:nvPicPr>
        <p:blipFill rotWithShape="1">
          <a:blip r:embed="rId4"/>
          <a:srcRect l="17721" t="68616" r="42206" b="24066"/>
          <a:stretch/>
        </p:blipFill>
        <p:spPr>
          <a:xfrm>
            <a:off x="5827059" y="4992386"/>
            <a:ext cx="4885765" cy="473959"/>
          </a:xfrm>
          <a:prstGeom prst="rect">
            <a:avLst/>
          </a:prstGeom>
        </p:spPr>
      </p:pic>
    </p:spTree>
    <p:extLst>
      <p:ext uri="{BB962C8B-B14F-4D97-AF65-F5344CB8AC3E}">
        <p14:creationId xmlns:p14="http://schemas.microsoft.com/office/powerpoint/2010/main" val="40919567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AD5A-2259-A472-372F-4C21DF6D00F5}"/>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8C1A442D-2689-74E4-9E3E-625D11A752EF}"/>
              </a:ext>
            </a:extLst>
          </p:cNvPr>
          <p:cNvSpPr>
            <a:spLocks noGrp="1"/>
          </p:cNvSpPr>
          <p:nvPr>
            <p:ph idx="1"/>
          </p:nvPr>
        </p:nvSpPr>
        <p:spPr/>
        <p:txBody>
          <a:bodyPr/>
          <a:lstStyle/>
          <a:p>
            <a:r>
              <a:rPr lang="en-IN" b="1" i="1" dirty="0"/>
              <a:t>let/const</a:t>
            </a:r>
            <a:r>
              <a:rPr lang="en-IN" b="1" dirty="0"/>
              <a:t> Vs </a:t>
            </a:r>
            <a:r>
              <a:rPr lang="en-IN" b="1" i="1" dirty="0"/>
              <a:t>var</a:t>
            </a:r>
            <a:r>
              <a:rPr lang="en-IN" b="1" dirty="0"/>
              <a:t> variables</a:t>
            </a:r>
          </a:p>
          <a:p>
            <a:pPr lvl="1"/>
            <a:r>
              <a:rPr lang="en-IN" dirty="0"/>
              <a:t>Variables declared with let/const can’t be accessed before being defined.</a:t>
            </a:r>
          </a:p>
          <a:p>
            <a:pPr lvl="1"/>
            <a:r>
              <a:rPr lang="en-IN" dirty="0"/>
              <a:t>Variables declared with var can be accessed before being defined.</a:t>
            </a:r>
          </a:p>
        </p:txBody>
      </p:sp>
      <p:pic>
        <p:nvPicPr>
          <p:cNvPr id="5" name="Picture 4">
            <a:extLst>
              <a:ext uri="{FF2B5EF4-FFF2-40B4-BE49-F238E27FC236}">
                <a16:creationId xmlns:a16="http://schemas.microsoft.com/office/drawing/2014/main" id="{46582AA1-04DA-502C-BA50-96C929B77E7A}"/>
              </a:ext>
            </a:extLst>
          </p:cNvPr>
          <p:cNvPicPr>
            <a:picLocks noChangeAspect="1"/>
          </p:cNvPicPr>
          <p:nvPr/>
        </p:nvPicPr>
        <p:blipFill rotWithShape="1">
          <a:blip r:embed="rId2"/>
          <a:srcRect l="21838" t="16159" r="55514" b="56713"/>
          <a:stretch/>
        </p:blipFill>
        <p:spPr>
          <a:xfrm>
            <a:off x="2240472" y="3272115"/>
            <a:ext cx="2880000" cy="1832728"/>
          </a:xfrm>
          <a:prstGeom prst="rect">
            <a:avLst/>
          </a:prstGeom>
        </p:spPr>
      </p:pic>
      <p:pic>
        <p:nvPicPr>
          <p:cNvPr id="7" name="Picture 6">
            <a:extLst>
              <a:ext uri="{FF2B5EF4-FFF2-40B4-BE49-F238E27FC236}">
                <a16:creationId xmlns:a16="http://schemas.microsoft.com/office/drawing/2014/main" id="{6F51B697-01F3-70E0-6BD3-50962A30180B}"/>
              </a:ext>
            </a:extLst>
          </p:cNvPr>
          <p:cNvPicPr>
            <a:picLocks noChangeAspect="1"/>
          </p:cNvPicPr>
          <p:nvPr/>
        </p:nvPicPr>
        <p:blipFill rotWithShape="1">
          <a:blip r:embed="rId2"/>
          <a:srcRect l="18015" t="50000" r="64472" b="44533"/>
          <a:stretch/>
        </p:blipFill>
        <p:spPr>
          <a:xfrm>
            <a:off x="2612859" y="5112239"/>
            <a:ext cx="2135226" cy="354106"/>
          </a:xfrm>
          <a:prstGeom prst="rect">
            <a:avLst/>
          </a:prstGeom>
        </p:spPr>
      </p:pic>
      <p:pic>
        <p:nvPicPr>
          <p:cNvPr id="9" name="Picture 8">
            <a:extLst>
              <a:ext uri="{FF2B5EF4-FFF2-40B4-BE49-F238E27FC236}">
                <a16:creationId xmlns:a16="http://schemas.microsoft.com/office/drawing/2014/main" id="{CCC61E57-157A-DF95-07D1-3F49CA063E41}"/>
              </a:ext>
            </a:extLst>
          </p:cNvPr>
          <p:cNvPicPr>
            <a:picLocks noChangeAspect="1"/>
          </p:cNvPicPr>
          <p:nvPr/>
        </p:nvPicPr>
        <p:blipFill rotWithShape="1">
          <a:blip r:embed="rId3"/>
          <a:srcRect l="21838" t="16191" r="55147" b="58003"/>
          <a:stretch/>
        </p:blipFill>
        <p:spPr>
          <a:xfrm>
            <a:off x="7178584" y="3272114"/>
            <a:ext cx="3076084" cy="1832400"/>
          </a:xfrm>
          <a:prstGeom prst="rect">
            <a:avLst/>
          </a:prstGeom>
        </p:spPr>
      </p:pic>
      <p:pic>
        <p:nvPicPr>
          <p:cNvPr id="11" name="Picture 10">
            <a:extLst>
              <a:ext uri="{FF2B5EF4-FFF2-40B4-BE49-F238E27FC236}">
                <a16:creationId xmlns:a16="http://schemas.microsoft.com/office/drawing/2014/main" id="{7FCF4855-7170-25EC-0310-4131520EE567}"/>
              </a:ext>
            </a:extLst>
          </p:cNvPr>
          <p:cNvPicPr>
            <a:picLocks noChangeAspect="1"/>
          </p:cNvPicPr>
          <p:nvPr/>
        </p:nvPicPr>
        <p:blipFill rotWithShape="1">
          <a:blip r:embed="rId3"/>
          <a:srcRect l="18377" t="59342" r="41999" b="35814"/>
          <a:stretch/>
        </p:blipFill>
        <p:spPr>
          <a:xfrm>
            <a:off x="6223796" y="5128547"/>
            <a:ext cx="4831058" cy="313765"/>
          </a:xfrm>
          <a:prstGeom prst="rect">
            <a:avLst/>
          </a:prstGeom>
        </p:spPr>
      </p:pic>
    </p:spTree>
    <p:extLst>
      <p:ext uri="{BB962C8B-B14F-4D97-AF65-F5344CB8AC3E}">
        <p14:creationId xmlns:p14="http://schemas.microsoft.com/office/powerpoint/2010/main" val="9389085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5382B-8950-031A-0B8C-14C5DEC5B830}"/>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C3EDD692-1556-3A1D-252A-BEA1470B2D36}"/>
              </a:ext>
            </a:extLst>
          </p:cNvPr>
          <p:cNvSpPr>
            <a:spLocks noGrp="1"/>
          </p:cNvSpPr>
          <p:nvPr>
            <p:ph idx="1"/>
          </p:nvPr>
        </p:nvSpPr>
        <p:spPr/>
        <p:txBody>
          <a:bodyPr/>
          <a:lstStyle/>
          <a:p>
            <a:r>
              <a:rPr lang="en-IN" b="1" dirty="0"/>
              <a:t>Global variables</a:t>
            </a:r>
          </a:p>
          <a:p>
            <a:pPr lvl="1"/>
            <a:r>
              <a:rPr lang="en-IN" dirty="0"/>
              <a:t>Global variables are variables declared outside a function and not in other code block.</a:t>
            </a:r>
          </a:p>
          <a:p>
            <a:pPr lvl="1"/>
            <a:r>
              <a:rPr lang="en-IN" dirty="0"/>
              <a:t>Global variables are defined at the top level of the program and are available everywhere in the program.</a:t>
            </a:r>
          </a:p>
        </p:txBody>
      </p:sp>
      <p:pic>
        <p:nvPicPr>
          <p:cNvPr id="5" name="Picture 4">
            <a:extLst>
              <a:ext uri="{FF2B5EF4-FFF2-40B4-BE49-F238E27FC236}">
                <a16:creationId xmlns:a16="http://schemas.microsoft.com/office/drawing/2014/main" id="{75D20E95-FDBC-FE3F-5C1C-A1634A25C90E}"/>
              </a:ext>
            </a:extLst>
          </p:cNvPr>
          <p:cNvPicPr>
            <a:picLocks noChangeAspect="1"/>
          </p:cNvPicPr>
          <p:nvPr/>
        </p:nvPicPr>
        <p:blipFill rotWithShape="1">
          <a:blip r:embed="rId2"/>
          <a:srcRect l="17721" t="8408" r="52647" b="55467"/>
          <a:stretch/>
        </p:blipFill>
        <p:spPr>
          <a:xfrm>
            <a:off x="1451579" y="3522345"/>
            <a:ext cx="3001658" cy="1944000"/>
          </a:xfrm>
          <a:prstGeom prst="rect">
            <a:avLst/>
          </a:prstGeom>
        </p:spPr>
      </p:pic>
      <p:pic>
        <p:nvPicPr>
          <p:cNvPr id="7" name="Picture 6">
            <a:extLst>
              <a:ext uri="{FF2B5EF4-FFF2-40B4-BE49-F238E27FC236}">
                <a16:creationId xmlns:a16="http://schemas.microsoft.com/office/drawing/2014/main" id="{3770C4C6-EAB0-E6EC-1563-14EA5C60A699}"/>
              </a:ext>
            </a:extLst>
          </p:cNvPr>
          <p:cNvPicPr>
            <a:picLocks noChangeAspect="1"/>
          </p:cNvPicPr>
          <p:nvPr/>
        </p:nvPicPr>
        <p:blipFill rotWithShape="1">
          <a:blip r:embed="rId3"/>
          <a:srcRect l="17795" t="52698" r="71648" b="38305"/>
          <a:stretch/>
        </p:blipFill>
        <p:spPr>
          <a:xfrm>
            <a:off x="6760759" y="3522345"/>
            <a:ext cx="4294095" cy="1944000"/>
          </a:xfrm>
          <a:prstGeom prst="rect">
            <a:avLst/>
          </a:prstGeom>
        </p:spPr>
      </p:pic>
    </p:spTree>
    <p:extLst>
      <p:ext uri="{BB962C8B-B14F-4D97-AF65-F5344CB8AC3E}">
        <p14:creationId xmlns:p14="http://schemas.microsoft.com/office/powerpoint/2010/main" val="3682836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93483-C3F0-3508-96CA-A3A461D6589E}"/>
              </a:ext>
            </a:extLst>
          </p:cNvPr>
          <p:cNvSpPr>
            <a:spLocks noGrp="1"/>
          </p:cNvSpPr>
          <p:nvPr>
            <p:ph type="title"/>
          </p:nvPr>
        </p:nvSpPr>
        <p:spPr/>
        <p:txBody>
          <a:bodyPr/>
          <a:lstStyle/>
          <a:p>
            <a:r>
              <a:rPr lang="en-IN" dirty="0"/>
              <a:t>Constructors</a:t>
            </a:r>
          </a:p>
        </p:txBody>
      </p:sp>
      <p:sp>
        <p:nvSpPr>
          <p:cNvPr id="3" name="Content Placeholder 2">
            <a:extLst>
              <a:ext uri="{FF2B5EF4-FFF2-40B4-BE49-F238E27FC236}">
                <a16:creationId xmlns:a16="http://schemas.microsoft.com/office/drawing/2014/main" id="{55A25A9A-7BBE-BF2B-F379-1A91D0A96E94}"/>
              </a:ext>
            </a:extLst>
          </p:cNvPr>
          <p:cNvSpPr>
            <a:spLocks noGrp="1"/>
          </p:cNvSpPr>
          <p:nvPr>
            <p:ph idx="1"/>
          </p:nvPr>
        </p:nvSpPr>
        <p:spPr/>
        <p:txBody>
          <a:bodyPr>
            <a:normAutofit fontScale="92500" lnSpcReduction="20000"/>
          </a:bodyPr>
          <a:lstStyle/>
          <a:p>
            <a:r>
              <a:rPr lang="en-IN" dirty="0"/>
              <a:t>Special functions that create and initialize the properties of an object.</a:t>
            </a:r>
          </a:p>
          <a:p>
            <a:endParaRPr lang="en-IN" dirty="0"/>
          </a:p>
          <a:p>
            <a:endParaRPr lang="en-IN" dirty="0"/>
          </a:p>
          <a:p>
            <a:endParaRPr lang="en-IN" dirty="0"/>
          </a:p>
          <a:p>
            <a:endParaRPr lang="en-IN" dirty="0"/>
          </a:p>
          <a:p>
            <a:endParaRPr lang="en-IN" dirty="0"/>
          </a:p>
          <a:p>
            <a:endParaRPr lang="en-IN" dirty="0"/>
          </a:p>
          <a:p>
            <a:r>
              <a:rPr lang="en-US" b="1" i="1" dirty="0"/>
              <a:t>this</a:t>
            </a:r>
            <a:r>
              <a:rPr lang="en-US" dirty="0"/>
              <a:t> variable is used to construct and initialize the properties of the object.</a:t>
            </a:r>
            <a:endParaRPr lang="en-IN" dirty="0"/>
          </a:p>
          <a:p>
            <a:endParaRPr lang="en-IN" dirty="0"/>
          </a:p>
        </p:txBody>
      </p:sp>
      <p:pic>
        <p:nvPicPr>
          <p:cNvPr id="5" name="Picture 4">
            <a:extLst>
              <a:ext uri="{FF2B5EF4-FFF2-40B4-BE49-F238E27FC236}">
                <a16:creationId xmlns:a16="http://schemas.microsoft.com/office/drawing/2014/main" id="{797D40FA-800A-C319-2BE3-7004174E5E57}"/>
              </a:ext>
            </a:extLst>
          </p:cNvPr>
          <p:cNvPicPr>
            <a:picLocks noChangeAspect="1"/>
          </p:cNvPicPr>
          <p:nvPr/>
        </p:nvPicPr>
        <p:blipFill rotWithShape="1">
          <a:blip r:embed="rId2"/>
          <a:srcRect l="17867" t="11453" r="39632" b="53253"/>
          <a:stretch/>
        </p:blipFill>
        <p:spPr>
          <a:xfrm>
            <a:off x="1451579" y="2499425"/>
            <a:ext cx="5181600" cy="2286001"/>
          </a:xfrm>
          <a:prstGeom prst="rect">
            <a:avLst/>
          </a:prstGeom>
        </p:spPr>
      </p:pic>
    </p:spTree>
    <p:extLst>
      <p:ext uri="{BB962C8B-B14F-4D97-AF65-F5344CB8AC3E}">
        <p14:creationId xmlns:p14="http://schemas.microsoft.com/office/powerpoint/2010/main" val="141937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A274-7F70-0EA1-FE6C-6939ACE26972}"/>
              </a:ext>
            </a:extLst>
          </p:cNvPr>
          <p:cNvSpPr>
            <a:spLocks noGrp="1"/>
          </p:cNvSpPr>
          <p:nvPr>
            <p:ph type="title"/>
          </p:nvPr>
        </p:nvSpPr>
        <p:spPr/>
        <p:txBody>
          <a:bodyPr/>
          <a:lstStyle/>
          <a:p>
            <a:r>
              <a:rPr lang="en-IN" dirty="0"/>
              <a:t>String Properties</a:t>
            </a:r>
          </a:p>
        </p:txBody>
      </p:sp>
      <p:sp>
        <p:nvSpPr>
          <p:cNvPr id="3" name="Content Placeholder 2">
            <a:extLst>
              <a:ext uri="{FF2B5EF4-FFF2-40B4-BE49-F238E27FC236}">
                <a16:creationId xmlns:a16="http://schemas.microsoft.com/office/drawing/2014/main" id="{7D7F8AB3-E08A-4955-728D-E3B088B9E9E6}"/>
              </a:ext>
            </a:extLst>
          </p:cNvPr>
          <p:cNvSpPr>
            <a:spLocks noGrp="1"/>
          </p:cNvSpPr>
          <p:nvPr>
            <p:ph idx="1"/>
          </p:nvPr>
        </p:nvSpPr>
        <p:spPr/>
        <p:txBody>
          <a:bodyPr/>
          <a:lstStyle/>
          <a:p>
            <a:r>
              <a:rPr lang="en-IN" b="1" dirty="0"/>
              <a:t>String Length</a:t>
            </a:r>
          </a:p>
          <a:p>
            <a:pPr lvl="1"/>
            <a:r>
              <a:rPr lang="en-IN" dirty="0"/>
              <a:t>The </a:t>
            </a:r>
            <a:r>
              <a:rPr lang="en-IN" i="1" dirty="0"/>
              <a:t>length </a:t>
            </a:r>
            <a:r>
              <a:rPr lang="en-IN" dirty="0"/>
              <a:t>property returns the length of a string.</a:t>
            </a:r>
          </a:p>
        </p:txBody>
      </p:sp>
      <p:pic>
        <p:nvPicPr>
          <p:cNvPr id="5" name="Picture 4">
            <a:extLst>
              <a:ext uri="{FF2B5EF4-FFF2-40B4-BE49-F238E27FC236}">
                <a16:creationId xmlns:a16="http://schemas.microsoft.com/office/drawing/2014/main" id="{2C90A898-A857-B762-2526-20C5F53CE8BE}"/>
              </a:ext>
            </a:extLst>
          </p:cNvPr>
          <p:cNvPicPr>
            <a:picLocks noChangeAspect="1"/>
          </p:cNvPicPr>
          <p:nvPr/>
        </p:nvPicPr>
        <p:blipFill rotWithShape="1">
          <a:blip r:embed="rId2"/>
          <a:srcRect l="17794" t="8132" r="50882" b="71819"/>
          <a:stretch/>
        </p:blipFill>
        <p:spPr>
          <a:xfrm>
            <a:off x="1451579" y="2958352"/>
            <a:ext cx="4680000" cy="1591332"/>
          </a:xfrm>
          <a:prstGeom prst="rect">
            <a:avLst/>
          </a:prstGeom>
        </p:spPr>
      </p:pic>
      <p:pic>
        <p:nvPicPr>
          <p:cNvPr id="7" name="Picture 6">
            <a:extLst>
              <a:ext uri="{FF2B5EF4-FFF2-40B4-BE49-F238E27FC236}">
                <a16:creationId xmlns:a16="http://schemas.microsoft.com/office/drawing/2014/main" id="{1DACB2C4-0B85-05AC-A624-B1801966FA8C}"/>
              </a:ext>
            </a:extLst>
          </p:cNvPr>
          <p:cNvPicPr>
            <a:picLocks noChangeAspect="1"/>
          </p:cNvPicPr>
          <p:nvPr/>
        </p:nvPicPr>
        <p:blipFill rotWithShape="1">
          <a:blip r:embed="rId3"/>
          <a:srcRect l="17647" t="69803" r="75442" b="24879"/>
          <a:stretch/>
        </p:blipFill>
        <p:spPr>
          <a:xfrm>
            <a:off x="7161851" y="2958484"/>
            <a:ext cx="3893003" cy="1591200"/>
          </a:xfrm>
          <a:prstGeom prst="rect">
            <a:avLst/>
          </a:prstGeom>
        </p:spPr>
      </p:pic>
    </p:spTree>
    <p:extLst>
      <p:ext uri="{BB962C8B-B14F-4D97-AF65-F5344CB8AC3E}">
        <p14:creationId xmlns:p14="http://schemas.microsoft.com/office/powerpoint/2010/main" val="26047912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FA2A4-FF1F-0EA0-5A44-36D4EFD54053}"/>
              </a:ext>
            </a:extLst>
          </p:cNvPr>
          <p:cNvSpPr>
            <a:spLocks noGrp="1"/>
          </p:cNvSpPr>
          <p:nvPr>
            <p:ph type="title"/>
          </p:nvPr>
        </p:nvSpPr>
        <p:spPr/>
        <p:txBody>
          <a:bodyPr/>
          <a:lstStyle/>
          <a:p>
            <a:r>
              <a:rPr lang="en-IN" dirty="0"/>
              <a:t>String Methods</a:t>
            </a:r>
          </a:p>
        </p:txBody>
      </p:sp>
      <p:sp>
        <p:nvSpPr>
          <p:cNvPr id="3" name="Content Placeholder 2">
            <a:extLst>
              <a:ext uri="{FF2B5EF4-FFF2-40B4-BE49-F238E27FC236}">
                <a16:creationId xmlns:a16="http://schemas.microsoft.com/office/drawing/2014/main" id="{AEEA3428-C220-A3EF-5997-EBA1C87D6D47}"/>
              </a:ext>
            </a:extLst>
          </p:cNvPr>
          <p:cNvSpPr>
            <a:spLocks noGrp="1"/>
          </p:cNvSpPr>
          <p:nvPr>
            <p:ph idx="1"/>
          </p:nvPr>
        </p:nvSpPr>
        <p:spPr/>
        <p:txBody>
          <a:bodyPr/>
          <a:lstStyle/>
          <a:p>
            <a:r>
              <a:rPr lang="en-IN" b="1" dirty="0"/>
              <a:t>charAt()</a:t>
            </a:r>
          </a:p>
          <a:p>
            <a:pPr lvl="1"/>
            <a:r>
              <a:rPr lang="en-IN" dirty="0"/>
              <a:t>Returns the character at a specified index in a string.</a:t>
            </a:r>
          </a:p>
          <a:p>
            <a:pPr lvl="1"/>
            <a:r>
              <a:rPr lang="en-IN" dirty="0"/>
              <a:t>For String, the character position starts at zero.</a:t>
            </a:r>
          </a:p>
          <a:p>
            <a:pPr lvl="1"/>
            <a:endParaRPr lang="en-IN" dirty="0"/>
          </a:p>
        </p:txBody>
      </p:sp>
      <p:pic>
        <p:nvPicPr>
          <p:cNvPr id="5" name="Picture 4">
            <a:extLst>
              <a:ext uri="{FF2B5EF4-FFF2-40B4-BE49-F238E27FC236}">
                <a16:creationId xmlns:a16="http://schemas.microsoft.com/office/drawing/2014/main" id="{D0DACC4B-3880-A95B-354C-C5746DC147BF}"/>
              </a:ext>
            </a:extLst>
          </p:cNvPr>
          <p:cNvPicPr>
            <a:picLocks noChangeAspect="1"/>
          </p:cNvPicPr>
          <p:nvPr/>
        </p:nvPicPr>
        <p:blipFill rotWithShape="1">
          <a:blip r:embed="rId2"/>
          <a:srcRect l="17794" t="7854" r="52868" b="71820"/>
          <a:stretch/>
        </p:blipFill>
        <p:spPr>
          <a:xfrm>
            <a:off x="1451579" y="3427673"/>
            <a:ext cx="4680000" cy="1722476"/>
          </a:xfrm>
          <a:prstGeom prst="rect">
            <a:avLst/>
          </a:prstGeom>
        </p:spPr>
      </p:pic>
      <p:pic>
        <p:nvPicPr>
          <p:cNvPr id="7" name="Picture 6">
            <a:extLst>
              <a:ext uri="{FF2B5EF4-FFF2-40B4-BE49-F238E27FC236}">
                <a16:creationId xmlns:a16="http://schemas.microsoft.com/office/drawing/2014/main" id="{095B3624-CBC8-DFF7-FFC0-F34A4ECE077F}"/>
              </a:ext>
            </a:extLst>
          </p:cNvPr>
          <p:cNvPicPr>
            <a:picLocks noChangeAspect="1"/>
          </p:cNvPicPr>
          <p:nvPr/>
        </p:nvPicPr>
        <p:blipFill rotWithShape="1">
          <a:blip r:embed="rId3"/>
          <a:srcRect l="18162" t="81455" r="76765" b="11454"/>
          <a:stretch/>
        </p:blipFill>
        <p:spPr>
          <a:xfrm>
            <a:off x="8732640" y="3425749"/>
            <a:ext cx="2322214" cy="1724400"/>
          </a:xfrm>
          <a:prstGeom prst="rect">
            <a:avLst/>
          </a:prstGeom>
        </p:spPr>
      </p:pic>
    </p:spTree>
    <p:extLst>
      <p:ext uri="{BB962C8B-B14F-4D97-AF65-F5344CB8AC3E}">
        <p14:creationId xmlns:p14="http://schemas.microsoft.com/office/powerpoint/2010/main" val="15019152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B1D4-3E24-935E-ED7F-08BABBD5BBE0}"/>
              </a:ext>
            </a:extLst>
          </p:cNvPr>
          <p:cNvSpPr>
            <a:spLocks noGrp="1"/>
          </p:cNvSpPr>
          <p:nvPr>
            <p:ph type="title"/>
          </p:nvPr>
        </p:nvSpPr>
        <p:spPr/>
        <p:txBody>
          <a:bodyPr/>
          <a:lstStyle/>
          <a:p>
            <a:r>
              <a:rPr lang="en-IN" dirty="0"/>
              <a:t>String Methods</a:t>
            </a:r>
          </a:p>
        </p:txBody>
      </p:sp>
      <p:sp>
        <p:nvSpPr>
          <p:cNvPr id="3" name="Content Placeholder 2">
            <a:extLst>
              <a:ext uri="{FF2B5EF4-FFF2-40B4-BE49-F238E27FC236}">
                <a16:creationId xmlns:a16="http://schemas.microsoft.com/office/drawing/2014/main" id="{3ADD3081-0AF2-B5F0-12A7-3212271D3090}"/>
              </a:ext>
            </a:extLst>
          </p:cNvPr>
          <p:cNvSpPr>
            <a:spLocks noGrp="1"/>
          </p:cNvSpPr>
          <p:nvPr>
            <p:ph idx="1"/>
          </p:nvPr>
        </p:nvSpPr>
        <p:spPr/>
        <p:txBody>
          <a:bodyPr/>
          <a:lstStyle/>
          <a:p>
            <a:r>
              <a:rPr lang="en-IN" b="1" dirty="0"/>
              <a:t>indexOf()</a:t>
            </a:r>
          </a:p>
          <a:p>
            <a:pPr lvl="1"/>
            <a:r>
              <a:rPr lang="en-IN" dirty="0"/>
              <a:t>Returns the position of the first occurrence of a value in a string.</a:t>
            </a:r>
          </a:p>
          <a:p>
            <a:pPr lvl="1"/>
            <a:r>
              <a:rPr lang="en-IN" dirty="0"/>
              <a:t>Returns -1 if the value is not found.</a:t>
            </a:r>
          </a:p>
          <a:p>
            <a:pPr lvl="1"/>
            <a:r>
              <a:rPr lang="en-IN" dirty="0"/>
              <a:t>The method is case sensitive.</a:t>
            </a:r>
          </a:p>
          <a:p>
            <a:pPr lvl="1"/>
            <a:endParaRPr lang="en-IN" dirty="0"/>
          </a:p>
          <a:p>
            <a:pPr lvl="1"/>
            <a:endParaRPr lang="en-IN" dirty="0"/>
          </a:p>
        </p:txBody>
      </p:sp>
      <p:pic>
        <p:nvPicPr>
          <p:cNvPr id="5" name="Picture 4">
            <a:extLst>
              <a:ext uri="{FF2B5EF4-FFF2-40B4-BE49-F238E27FC236}">
                <a16:creationId xmlns:a16="http://schemas.microsoft.com/office/drawing/2014/main" id="{9CF0F205-399A-5EFB-1EB0-8E38E8E1B457}"/>
              </a:ext>
            </a:extLst>
          </p:cNvPr>
          <p:cNvPicPr>
            <a:picLocks noChangeAspect="1"/>
          </p:cNvPicPr>
          <p:nvPr/>
        </p:nvPicPr>
        <p:blipFill rotWithShape="1">
          <a:blip r:embed="rId2"/>
          <a:srcRect l="17647" t="7974" r="53750" b="72970"/>
          <a:stretch/>
        </p:blipFill>
        <p:spPr>
          <a:xfrm>
            <a:off x="1451579" y="3741038"/>
            <a:ext cx="4680000" cy="1753901"/>
          </a:xfrm>
          <a:prstGeom prst="rect">
            <a:avLst/>
          </a:prstGeom>
        </p:spPr>
      </p:pic>
      <p:pic>
        <p:nvPicPr>
          <p:cNvPr id="7" name="Picture 6">
            <a:extLst>
              <a:ext uri="{FF2B5EF4-FFF2-40B4-BE49-F238E27FC236}">
                <a16:creationId xmlns:a16="http://schemas.microsoft.com/office/drawing/2014/main" id="{FE03212E-A61E-6A1D-9D27-6C190A4E4A4D}"/>
              </a:ext>
            </a:extLst>
          </p:cNvPr>
          <p:cNvPicPr>
            <a:picLocks noChangeAspect="1"/>
          </p:cNvPicPr>
          <p:nvPr/>
        </p:nvPicPr>
        <p:blipFill rotWithShape="1">
          <a:blip r:embed="rId3"/>
          <a:srcRect l="17794" t="65848" r="78162" b="28755"/>
          <a:stretch/>
        </p:blipFill>
        <p:spPr>
          <a:xfrm>
            <a:off x="8582383" y="3727442"/>
            <a:ext cx="2472471" cy="1753200"/>
          </a:xfrm>
          <a:prstGeom prst="rect">
            <a:avLst/>
          </a:prstGeom>
        </p:spPr>
      </p:pic>
    </p:spTree>
    <p:extLst>
      <p:ext uri="{BB962C8B-B14F-4D97-AF65-F5344CB8AC3E}">
        <p14:creationId xmlns:p14="http://schemas.microsoft.com/office/powerpoint/2010/main" val="21328282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F0DE-A0C0-C91E-5F9D-125B4B0D6B62}"/>
              </a:ext>
            </a:extLst>
          </p:cNvPr>
          <p:cNvSpPr>
            <a:spLocks noGrp="1"/>
          </p:cNvSpPr>
          <p:nvPr>
            <p:ph type="title"/>
          </p:nvPr>
        </p:nvSpPr>
        <p:spPr/>
        <p:txBody>
          <a:bodyPr/>
          <a:lstStyle/>
          <a:p>
            <a:r>
              <a:rPr lang="en-IN" dirty="0"/>
              <a:t>String Methods</a:t>
            </a:r>
          </a:p>
        </p:txBody>
      </p:sp>
      <p:sp>
        <p:nvSpPr>
          <p:cNvPr id="3" name="Content Placeholder 2">
            <a:extLst>
              <a:ext uri="{FF2B5EF4-FFF2-40B4-BE49-F238E27FC236}">
                <a16:creationId xmlns:a16="http://schemas.microsoft.com/office/drawing/2014/main" id="{A5C94E36-74CC-6286-0944-17935C3F5688}"/>
              </a:ext>
            </a:extLst>
          </p:cNvPr>
          <p:cNvSpPr>
            <a:spLocks noGrp="1"/>
          </p:cNvSpPr>
          <p:nvPr>
            <p:ph idx="1"/>
          </p:nvPr>
        </p:nvSpPr>
        <p:spPr/>
        <p:txBody>
          <a:bodyPr/>
          <a:lstStyle/>
          <a:p>
            <a:r>
              <a:rPr lang="en-IN" b="1" dirty="0"/>
              <a:t>substring()</a:t>
            </a:r>
          </a:p>
          <a:p>
            <a:pPr lvl="1"/>
            <a:r>
              <a:rPr lang="en-IN" dirty="0"/>
              <a:t>Extracts characters between two indices from a string.</a:t>
            </a:r>
          </a:p>
          <a:p>
            <a:pPr lvl="1"/>
            <a:r>
              <a:rPr lang="en-IN" dirty="0"/>
              <a:t>Returns the substring between the two indices.</a:t>
            </a:r>
          </a:p>
          <a:p>
            <a:pPr lvl="1"/>
            <a:endParaRPr lang="en-IN" dirty="0"/>
          </a:p>
          <a:p>
            <a:pPr lvl="1"/>
            <a:endParaRPr lang="en-IN" dirty="0"/>
          </a:p>
          <a:p>
            <a:pPr lvl="1"/>
            <a:endParaRPr lang="en-IN" dirty="0"/>
          </a:p>
          <a:p>
            <a:pPr lvl="1"/>
            <a:endParaRPr lang="en-IN" dirty="0"/>
          </a:p>
        </p:txBody>
      </p:sp>
      <p:pic>
        <p:nvPicPr>
          <p:cNvPr id="7" name="Picture 6">
            <a:extLst>
              <a:ext uri="{FF2B5EF4-FFF2-40B4-BE49-F238E27FC236}">
                <a16:creationId xmlns:a16="http://schemas.microsoft.com/office/drawing/2014/main" id="{B0366E02-EF35-C802-96CE-3DD8DB3E442F}"/>
              </a:ext>
            </a:extLst>
          </p:cNvPr>
          <p:cNvPicPr>
            <a:picLocks noChangeAspect="1"/>
          </p:cNvPicPr>
          <p:nvPr/>
        </p:nvPicPr>
        <p:blipFill rotWithShape="1">
          <a:blip r:embed="rId2"/>
          <a:srcRect l="17647" t="8408" r="51544" b="65017"/>
          <a:stretch/>
        </p:blipFill>
        <p:spPr>
          <a:xfrm>
            <a:off x="1451579" y="3321812"/>
            <a:ext cx="4680000" cy="2144533"/>
          </a:xfrm>
          <a:prstGeom prst="rect">
            <a:avLst/>
          </a:prstGeom>
        </p:spPr>
      </p:pic>
      <p:pic>
        <p:nvPicPr>
          <p:cNvPr id="9" name="Picture 8">
            <a:extLst>
              <a:ext uri="{FF2B5EF4-FFF2-40B4-BE49-F238E27FC236}">
                <a16:creationId xmlns:a16="http://schemas.microsoft.com/office/drawing/2014/main" id="{21823857-F8B8-7BCB-AAC6-298A1955C615}"/>
              </a:ext>
            </a:extLst>
          </p:cNvPr>
          <p:cNvPicPr>
            <a:picLocks noChangeAspect="1"/>
          </p:cNvPicPr>
          <p:nvPr/>
        </p:nvPicPr>
        <p:blipFill rotWithShape="1">
          <a:blip r:embed="rId3"/>
          <a:srcRect l="17647" t="65848" r="74927" b="26678"/>
          <a:stretch/>
        </p:blipFill>
        <p:spPr>
          <a:xfrm>
            <a:off x="7041787" y="3321812"/>
            <a:ext cx="4013067" cy="2145600"/>
          </a:xfrm>
          <a:prstGeom prst="rect">
            <a:avLst/>
          </a:prstGeom>
        </p:spPr>
      </p:pic>
    </p:spTree>
    <p:extLst>
      <p:ext uri="{BB962C8B-B14F-4D97-AF65-F5344CB8AC3E}">
        <p14:creationId xmlns:p14="http://schemas.microsoft.com/office/powerpoint/2010/main" val="198912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6D00-2B23-29B2-9B75-FA23C6DC560B}"/>
              </a:ext>
            </a:extLst>
          </p:cNvPr>
          <p:cNvSpPr>
            <a:spLocks noGrp="1"/>
          </p:cNvSpPr>
          <p:nvPr>
            <p:ph type="title"/>
          </p:nvPr>
        </p:nvSpPr>
        <p:spPr/>
        <p:txBody>
          <a:bodyPr/>
          <a:lstStyle/>
          <a:p>
            <a:r>
              <a:rPr lang="en-IN" dirty="0"/>
              <a:t>JavaScript Output</a:t>
            </a:r>
          </a:p>
        </p:txBody>
      </p:sp>
      <p:pic>
        <p:nvPicPr>
          <p:cNvPr id="5" name="Content Placeholder 4">
            <a:extLst>
              <a:ext uri="{FF2B5EF4-FFF2-40B4-BE49-F238E27FC236}">
                <a16:creationId xmlns:a16="http://schemas.microsoft.com/office/drawing/2014/main" id="{7AF5B64A-E4DF-A7E4-49CA-97FC5AF4AFA9}"/>
              </a:ext>
            </a:extLst>
          </p:cNvPr>
          <p:cNvPicPr>
            <a:picLocks noGrp="1" noChangeAspect="1"/>
          </p:cNvPicPr>
          <p:nvPr>
            <p:ph idx="1"/>
          </p:nvPr>
        </p:nvPicPr>
        <p:blipFill rotWithShape="1">
          <a:blip r:embed="rId2"/>
          <a:srcRect l="12237" t="10942" r="14178" b="58642"/>
          <a:stretch/>
        </p:blipFill>
        <p:spPr>
          <a:xfrm>
            <a:off x="1451579" y="2241175"/>
            <a:ext cx="5760000" cy="1264829"/>
          </a:xfrm>
        </p:spPr>
      </p:pic>
      <p:pic>
        <p:nvPicPr>
          <p:cNvPr id="7" name="Picture 6">
            <a:extLst>
              <a:ext uri="{FF2B5EF4-FFF2-40B4-BE49-F238E27FC236}">
                <a16:creationId xmlns:a16="http://schemas.microsoft.com/office/drawing/2014/main" id="{A84CE1FB-16BE-186E-F3B8-54FD632C2CCA}"/>
              </a:ext>
            </a:extLst>
          </p:cNvPr>
          <p:cNvPicPr>
            <a:picLocks noChangeAspect="1"/>
          </p:cNvPicPr>
          <p:nvPr/>
        </p:nvPicPr>
        <p:blipFill rotWithShape="1">
          <a:blip r:embed="rId3"/>
          <a:srcRect t="17385" r="44367" b="64172"/>
          <a:stretch/>
        </p:blipFill>
        <p:spPr>
          <a:xfrm>
            <a:off x="7322599" y="2241175"/>
            <a:ext cx="3732255" cy="1264829"/>
          </a:xfrm>
          <a:prstGeom prst="rect">
            <a:avLst/>
          </a:prstGeom>
        </p:spPr>
      </p:pic>
      <p:pic>
        <p:nvPicPr>
          <p:cNvPr id="9" name="Picture 8">
            <a:extLst>
              <a:ext uri="{FF2B5EF4-FFF2-40B4-BE49-F238E27FC236}">
                <a16:creationId xmlns:a16="http://schemas.microsoft.com/office/drawing/2014/main" id="{8702BB63-ECB3-D7DC-1A0C-5FE3337B874C}"/>
              </a:ext>
            </a:extLst>
          </p:cNvPr>
          <p:cNvPicPr>
            <a:picLocks noChangeAspect="1"/>
          </p:cNvPicPr>
          <p:nvPr/>
        </p:nvPicPr>
        <p:blipFill rotWithShape="1">
          <a:blip r:embed="rId4"/>
          <a:srcRect l="-1" t="17385" r="44367" b="59347"/>
          <a:stretch/>
        </p:blipFill>
        <p:spPr>
          <a:xfrm>
            <a:off x="7322599" y="3612777"/>
            <a:ext cx="3732255" cy="1595717"/>
          </a:xfrm>
          <a:prstGeom prst="rect">
            <a:avLst/>
          </a:prstGeom>
        </p:spPr>
      </p:pic>
    </p:spTree>
    <p:extLst>
      <p:ext uri="{BB962C8B-B14F-4D97-AF65-F5344CB8AC3E}">
        <p14:creationId xmlns:p14="http://schemas.microsoft.com/office/powerpoint/2010/main" val="14512843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7307-3AA3-DBBE-E137-7B799F84B2E0}"/>
              </a:ext>
            </a:extLst>
          </p:cNvPr>
          <p:cNvSpPr>
            <a:spLocks noGrp="1"/>
          </p:cNvSpPr>
          <p:nvPr>
            <p:ph type="title"/>
          </p:nvPr>
        </p:nvSpPr>
        <p:spPr/>
        <p:txBody>
          <a:bodyPr/>
          <a:lstStyle/>
          <a:p>
            <a:r>
              <a:rPr lang="en-IN" dirty="0"/>
              <a:t>String Methods</a:t>
            </a:r>
          </a:p>
        </p:txBody>
      </p:sp>
      <p:sp>
        <p:nvSpPr>
          <p:cNvPr id="3" name="Content Placeholder 2">
            <a:extLst>
              <a:ext uri="{FF2B5EF4-FFF2-40B4-BE49-F238E27FC236}">
                <a16:creationId xmlns:a16="http://schemas.microsoft.com/office/drawing/2014/main" id="{4299C23D-7E78-F25B-5B88-473D56EDE648}"/>
              </a:ext>
            </a:extLst>
          </p:cNvPr>
          <p:cNvSpPr>
            <a:spLocks noGrp="1"/>
          </p:cNvSpPr>
          <p:nvPr>
            <p:ph idx="1"/>
          </p:nvPr>
        </p:nvSpPr>
        <p:spPr/>
        <p:txBody>
          <a:bodyPr/>
          <a:lstStyle/>
          <a:p>
            <a:r>
              <a:rPr lang="en-IN" b="1" dirty="0"/>
              <a:t>toLowerCase()</a:t>
            </a:r>
          </a:p>
          <a:p>
            <a:pPr lvl="1"/>
            <a:r>
              <a:rPr lang="en-IN" dirty="0"/>
              <a:t>Converts a string to lowercase letters.</a:t>
            </a:r>
          </a:p>
          <a:p>
            <a:endParaRPr lang="en-IN" b="1" dirty="0"/>
          </a:p>
        </p:txBody>
      </p:sp>
      <p:pic>
        <p:nvPicPr>
          <p:cNvPr id="5" name="Picture 4">
            <a:extLst>
              <a:ext uri="{FF2B5EF4-FFF2-40B4-BE49-F238E27FC236}">
                <a16:creationId xmlns:a16="http://schemas.microsoft.com/office/drawing/2014/main" id="{6EA72BD0-F437-3307-B6DC-882216EF55AF}"/>
              </a:ext>
            </a:extLst>
          </p:cNvPr>
          <p:cNvPicPr>
            <a:picLocks noChangeAspect="1"/>
          </p:cNvPicPr>
          <p:nvPr/>
        </p:nvPicPr>
        <p:blipFill rotWithShape="1">
          <a:blip r:embed="rId2"/>
          <a:srcRect l="17794" t="8270" r="53897" b="76920"/>
          <a:stretch/>
        </p:blipFill>
        <p:spPr>
          <a:xfrm>
            <a:off x="1451579" y="3021105"/>
            <a:ext cx="4680000" cy="1300677"/>
          </a:xfrm>
          <a:prstGeom prst="rect">
            <a:avLst/>
          </a:prstGeom>
        </p:spPr>
      </p:pic>
      <p:pic>
        <p:nvPicPr>
          <p:cNvPr id="7" name="Picture 6">
            <a:extLst>
              <a:ext uri="{FF2B5EF4-FFF2-40B4-BE49-F238E27FC236}">
                <a16:creationId xmlns:a16="http://schemas.microsoft.com/office/drawing/2014/main" id="{DC420D99-5F8C-C1FC-2341-0276F57DDA83}"/>
              </a:ext>
            </a:extLst>
          </p:cNvPr>
          <p:cNvPicPr>
            <a:picLocks noChangeAspect="1"/>
          </p:cNvPicPr>
          <p:nvPr/>
        </p:nvPicPr>
        <p:blipFill rotWithShape="1">
          <a:blip r:embed="rId3"/>
          <a:srcRect l="17573" t="65848" r="71912" b="28339"/>
          <a:stretch/>
        </p:blipFill>
        <p:spPr>
          <a:xfrm>
            <a:off x="6630014" y="3021105"/>
            <a:ext cx="4424840" cy="1299600"/>
          </a:xfrm>
          <a:prstGeom prst="rect">
            <a:avLst/>
          </a:prstGeom>
        </p:spPr>
      </p:pic>
    </p:spTree>
    <p:extLst>
      <p:ext uri="{BB962C8B-B14F-4D97-AF65-F5344CB8AC3E}">
        <p14:creationId xmlns:p14="http://schemas.microsoft.com/office/powerpoint/2010/main" val="578149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EDD52-E6E1-AA13-58FF-B9CB65780499}"/>
              </a:ext>
            </a:extLst>
          </p:cNvPr>
          <p:cNvSpPr>
            <a:spLocks noGrp="1"/>
          </p:cNvSpPr>
          <p:nvPr>
            <p:ph type="title"/>
          </p:nvPr>
        </p:nvSpPr>
        <p:spPr/>
        <p:txBody>
          <a:bodyPr/>
          <a:lstStyle/>
          <a:p>
            <a:r>
              <a:rPr lang="en-IN" dirty="0"/>
              <a:t>String Methods</a:t>
            </a:r>
          </a:p>
        </p:txBody>
      </p:sp>
      <p:sp>
        <p:nvSpPr>
          <p:cNvPr id="3" name="Content Placeholder 2">
            <a:extLst>
              <a:ext uri="{FF2B5EF4-FFF2-40B4-BE49-F238E27FC236}">
                <a16:creationId xmlns:a16="http://schemas.microsoft.com/office/drawing/2014/main" id="{BDEC4D09-A437-47F6-33DE-8F346762CEA5}"/>
              </a:ext>
            </a:extLst>
          </p:cNvPr>
          <p:cNvSpPr>
            <a:spLocks noGrp="1"/>
          </p:cNvSpPr>
          <p:nvPr>
            <p:ph idx="1"/>
          </p:nvPr>
        </p:nvSpPr>
        <p:spPr/>
        <p:txBody>
          <a:bodyPr/>
          <a:lstStyle/>
          <a:p>
            <a:r>
              <a:rPr lang="en-IN" b="1" dirty="0"/>
              <a:t>toUpperCase()</a:t>
            </a:r>
          </a:p>
          <a:p>
            <a:pPr lvl="1"/>
            <a:r>
              <a:rPr lang="en-IN" dirty="0"/>
              <a:t>Converts a string to uppercase letters.</a:t>
            </a:r>
          </a:p>
        </p:txBody>
      </p:sp>
      <p:pic>
        <p:nvPicPr>
          <p:cNvPr id="5" name="Picture 4">
            <a:extLst>
              <a:ext uri="{FF2B5EF4-FFF2-40B4-BE49-F238E27FC236}">
                <a16:creationId xmlns:a16="http://schemas.microsoft.com/office/drawing/2014/main" id="{1FF3C715-2C6A-AF8D-5D18-5EB4C6ABB8F5}"/>
              </a:ext>
            </a:extLst>
          </p:cNvPr>
          <p:cNvPicPr>
            <a:picLocks noChangeAspect="1"/>
          </p:cNvPicPr>
          <p:nvPr/>
        </p:nvPicPr>
        <p:blipFill rotWithShape="1">
          <a:blip r:embed="rId2"/>
          <a:srcRect l="17647" t="8132" r="52868" b="76782"/>
          <a:stretch/>
        </p:blipFill>
        <p:spPr>
          <a:xfrm>
            <a:off x="1451579" y="3030070"/>
            <a:ext cx="4680000" cy="1272119"/>
          </a:xfrm>
          <a:prstGeom prst="rect">
            <a:avLst/>
          </a:prstGeom>
        </p:spPr>
      </p:pic>
      <p:pic>
        <p:nvPicPr>
          <p:cNvPr id="7" name="Picture 6">
            <a:extLst>
              <a:ext uri="{FF2B5EF4-FFF2-40B4-BE49-F238E27FC236}">
                <a16:creationId xmlns:a16="http://schemas.microsoft.com/office/drawing/2014/main" id="{17165C3D-E208-D16C-488D-B6D67186E2A9}"/>
              </a:ext>
            </a:extLst>
          </p:cNvPr>
          <p:cNvPicPr>
            <a:picLocks noChangeAspect="1"/>
          </p:cNvPicPr>
          <p:nvPr/>
        </p:nvPicPr>
        <p:blipFill rotWithShape="1">
          <a:blip r:embed="rId3"/>
          <a:srcRect l="17647" t="65982" r="71618" b="28755"/>
          <a:stretch/>
        </p:blipFill>
        <p:spPr>
          <a:xfrm>
            <a:off x="6175986" y="3030070"/>
            <a:ext cx="4878868" cy="1270800"/>
          </a:xfrm>
          <a:prstGeom prst="rect">
            <a:avLst/>
          </a:prstGeom>
        </p:spPr>
      </p:pic>
    </p:spTree>
    <p:extLst>
      <p:ext uri="{BB962C8B-B14F-4D97-AF65-F5344CB8AC3E}">
        <p14:creationId xmlns:p14="http://schemas.microsoft.com/office/powerpoint/2010/main" val="12785336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7E57-72A5-40F0-9E33-5A3C804BF3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E25432-E4FB-07BF-517B-838A7B17D86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268502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8A18-307B-731F-6585-F2A10B1CB371}"/>
              </a:ext>
            </a:extLst>
          </p:cNvPr>
          <p:cNvSpPr>
            <a:spLocks noGrp="1"/>
          </p:cNvSpPr>
          <p:nvPr>
            <p:ph type="title"/>
          </p:nvPr>
        </p:nvSpPr>
        <p:spPr/>
        <p:txBody>
          <a:bodyPr/>
          <a:lstStyle/>
          <a:p>
            <a:r>
              <a:rPr lang="en-IN" dirty="0"/>
              <a:t>JavaScript HTML DOM Events</a:t>
            </a:r>
          </a:p>
        </p:txBody>
      </p:sp>
      <p:sp>
        <p:nvSpPr>
          <p:cNvPr id="3" name="Content Placeholder 2">
            <a:extLst>
              <a:ext uri="{FF2B5EF4-FFF2-40B4-BE49-F238E27FC236}">
                <a16:creationId xmlns:a16="http://schemas.microsoft.com/office/drawing/2014/main" id="{DD673B00-BCF2-E797-08C9-DEA8B272FE2B}"/>
              </a:ext>
            </a:extLst>
          </p:cNvPr>
          <p:cNvSpPr>
            <a:spLocks noGrp="1"/>
          </p:cNvSpPr>
          <p:nvPr>
            <p:ph idx="1"/>
          </p:nvPr>
        </p:nvSpPr>
        <p:spPr/>
        <p:txBody>
          <a:bodyPr/>
          <a:lstStyle/>
          <a:p>
            <a:r>
              <a:rPr lang="en-IN" dirty="0"/>
              <a:t>HTML DOM allows JavaScript to react to HTML events.</a:t>
            </a:r>
          </a:p>
          <a:p>
            <a:r>
              <a:rPr lang="en-IN" dirty="0"/>
              <a:t>Add JavaScript code to an HTML event attribute.</a:t>
            </a:r>
          </a:p>
          <a:p>
            <a:pPr lvl="1"/>
            <a:r>
              <a:rPr lang="en-IN" dirty="0"/>
              <a:t>Example: onclick, onload, oninput</a:t>
            </a:r>
          </a:p>
          <a:p>
            <a:endParaRPr lang="en-IN" dirty="0"/>
          </a:p>
        </p:txBody>
      </p:sp>
    </p:spTree>
    <p:extLst>
      <p:ext uri="{BB962C8B-B14F-4D97-AF65-F5344CB8AC3E}">
        <p14:creationId xmlns:p14="http://schemas.microsoft.com/office/powerpoint/2010/main" val="18748298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F33D-C0C4-F0AE-7F53-43E768A3ABAF}"/>
              </a:ext>
            </a:extLst>
          </p:cNvPr>
          <p:cNvSpPr>
            <a:spLocks noGrp="1"/>
          </p:cNvSpPr>
          <p:nvPr>
            <p:ph type="title"/>
          </p:nvPr>
        </p:nvSpPr>
        <p:spPr/>
        <p:txBody>
          <a:bodyPr/>
          <a:lstStyle/>
          <a:p>
            <a:r>
              <a:rPr lang="en-IN" dirty="0"/>
              <a:t>Onload event</a:t>
            </a:r>
          </a:p>
        </p:txBody>
      </p:sp>
      <p:sp>
        <p:nvSpPr>
          <p:cNvPr id="3" name="Content Placeholder 2">
            <a:extLst>
              <a:ext uri="{FF2B5EF4-FFF2-40B4-BE49-F238E27FC236}">
                <a16:creationId xmlns:a16="http://schemas.microsoft.com/office/drawing/2014/main" id="{AA359BA0-45A1-C78B-753D-538ADA889493}"/>
              </a:ext>
            </a:extLst>
          </p:cNvPr>
          <p:cNvSpPr>
            <a:spLocks noGrp="1"/>
          </p:cNvSpPr>
          <p:nvPr>
            <p:ph idx="1"/>
          </p:nvPr>
        </p:nvSpPr>
        <p:spPr/>
        <p:txBody>
          <a:bodyPr/>
          <a:lstStyle/>
          <a:p>
            <a:r>
              <a:rPr lang="en-IN" dirty="0"/>
              <a:t>Triggered when the user enters the web page.</a:t>
            </a:r>
          </a:p>
          <a:p>
            <a:r>
              <a:rPr lang="en-IN" dirty="0"/>
              <a:t>Can be used to check the visitor’s browser type and browser version, </a:t>
            </a:r>
            <a:r>
              <a:rPr lang="en-US" dirty="0"/>
              <a:t>and load the proper version of the web page based on the information.</a:t>
            </a:r>
            <a:r>
              <a:rPr lang="en-IN" dirty="0"/>
              <a:t>.</a:t>
            </a:r>
          </a:p>
          <a:p>
            <a:endParaRPr lang="en-IN" dirty="0"/>
          </a:p>
        </p:txBody>
      </p:sp>
      <p:pic>
        <p:nvPicPr>
          <p:cNvPr id="5" name="Picture 4">
            <a:extLst>
              <a:ext uri="{FF2B5EF4-FFF2-40B4-BE49-F238E27FC236}">
                <a16:creationId xmlns:a16="http://schemas.microsoft.com/office/drawing/2014/main" id="{459FD570-C6F9-4ACF-43E9-18871231252C}"/>
              </a:ext>
            </a:extLst>
          </p:cNvPr>
          <p:cNvPicPr>
            <a:picLocks noChangeAspect="1"/>
          </p:cNvPicPr>
          <p:nvPr/>
        </p:nvPicPr>
        <p:blipFill rotWithShape="1">
          <a:blip r:embed="rId2"/>
          <a:srcRect l="14485" t="11176" r="21692" b="51038"/>
          <a:stretch/>
        </p:blipFill>
        <p:spPr>
          <a:xfrm>
            <a:off x="1451579" y="3355581"/>
            <a:ext cx="5400000" cy="1698387"/>
          </a:xfrm>
          <a:prstGeom prst="rect">
            <a:avLst/>
          </a:prstGeom>
        </p:spPr>
      </p:pic>
      <p:pic>
        <p:nvPicPr>
          <p:cNvPr id="7" name="Picture 6">
            <a:extLst>
              <a:ext uri="{FF2B5EF4-FFF2-40B4-BE49-F238E27FC236}">
                <a16:creationId xmlns:a16="http://schemas.microsoft.com/office/drawing/2014/main" id="{A9BF2147-42E9-4258-EF79-B141FD0B2A0E}"/>
              </a:ext>
            </a:extLst>
          </p:cNvPr>
          <p:cNvPicPr>
            <a:picLocks noChangeAspect="1"/>
          </p:cNvPicPr>
          <p:nvPr/>
        </p:nvPicPr>
        <p:blipFill rotWithShape="1">
          <a:blip r:embed="rId3"/>
          <a:srcRect t="13806" r="52280" b="79827"/>
          <a:stretch/>
        </p:blipFill>
        <p:spPr>
          <a:xfrm>
            <a:off x="1451579" y="5053968"/>
            <a:ext cx="5400000" cy="382743"/>
          </a:xfrm>
          <a:prstGeom prst="rect">
            <a:avLst/>
          </a:prstGeom>
        </p:spPr>
      </p:pic>
    </p:spTree>
    <p:extLst>
      <p:ext uri="{BB962C8B-B14F-4D97-AF65-F5344CB8AC3E}">
        <p14:creationId xmlns:p14="http://schemas.microsoft.com/office/powerpoint/2010/main" val="36453066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A4B8-F0B5-A6E3-79F2-E16ECD1B3E12}"/>
              </a:ext>
            </a:extLst>
          </p:cNvPr>
          <p:cNvSpPr>
            <a:spLocks noGrp="1"/>
          </p:cNvSpPr>
          <p:nvPr>
            <p:ph type="title"/>
          </p:nvPr>
        </p:nvSpPr>
        <p:spPr/>
        <p:txBody>
          <a:bodyPr/>
          <a:lstStyle/>
          <a:p>
            <a:r>
              <a:rPr lang="en-IN" dirty="0"/>
              <a:t>Onunload event</a:t>
            </a:r>
          </a:p>
        </p:txBody>
      </p:sp>
      <p:sp>
        <p:nvSpPr>
          <p:cNvPr id="3" name="Content Placeholder 2">
            <a:extLst>
              <a:ext uri="{FF2B5EF4-FFF2-40B4-BE49-F238E27FC236}">
                <a16:creationId xmlns:a16="http://schemas.microsoft.com/office/drawing/2014/main" id="{306D4BED-4549-0D8E-8A7B-BB9FE38214DC}"/>
              </a:ext>
            </a:extLst>
          </p:cNvPr>
          <p:cNvSpPr>
            <a:spLocks noGrp="1"/>
          </p:cNvSpPr>
          <p:nvPr>
            <p:ph idx="1"/>
          </p:nvPr>
        </p:nvSpPr>
        <p:spPr/>
        <p:txBody>
          <a:bodyPr/>
          <a:lstStyle/>
          <a:p>
            <a:r>
              <a:rPr lang="en-IN" dirty="0"/>
              <a:t>Triggered when the user leaves the page.</a:t>
            </a:r>
          </a:p>
        </p:txBody>
      </p:sp>
      <p:pic>
        <p:nvPicPr>
          <p:cNvPr id="5" name="Picture 4">
            <a:extLst>
              <a:ext uri="{FF2B5EF4-FFF2-40B4-BE49-F238E27FC236}">
                <a16:creationId xmlns:a16="http://schemas.microsoft.com/office/drawing/2014/main" id="{A06A274C-27A6-4231-A17C-C8ED7D9AC605}"/>
              </a:ext>
            </a:extLst>
          </p:cNvPr>
          <p:cNvPicPr>
            <a:picLocks noChangeAspect="1"/>
          </p:cNvPicPr>
          <p:nvPr/>
        </p:nvPicPr>
        <p:blipFill rotWithShape="1">
          <a:blip r:embed="rId2"/>
          <a:srcRect l="14338" t="11038" r="43603" b="48408"/>
          <a:stretch/>
        </p:blipFill>
        <p:spPr>
          <a:xfrm>
            <a:off x="1451579" y="2839685"/>
            <a:ext cx="5127811" cy="2626660"/>
          </a:xfrm>
          <a:prstGeom prst="rect">
            <a:avLst/>
          </a:prstGeom>
        </p:spPr>
      </p:pic>
    </p:spTree>
    <p:extLst>
      <p:ext uri="{BB962C8B-B14F-4D97-AF65-F5344CB8AC3E}">
        <p14:creationId xmlns:p14="http://schemas.microsoft.com/office/powerpoint/2010/main" val="32681710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28B1-B061-D7DA-42D6-B399BE46E2ED}"/>
              </a:ext>
            </a:extLst>
          </p:cNvPr>
          <p:cNvSpPr>
            <a:spLocks noGrp="1"/>
          </p:cNvSpPr>
          <p:nvPr>
            <p:ph type="title"/>
          </p:nvPr>
        </p:nvSpPr>
        <p:spPr/>
        <p:txBody>
          <a:bodyPr/>
          <a:lstStyle/>
          <a:p>
            <a:r>
              <a:rPr lang="en-IN" dirty="0"/>
              <a:t>oninput Event</a:t>
            </a:r>
          </a:p>
        </p:txBody>
      </p:sp>
      <p:sp>
        <p:nvSpPr>
          <p:cNvPr id="3" name="Content Placeholder 2">
            <a:extLst>
              <a:ext uri="{FF2B5EF4-FFF2-40B4-BE49-F238E27FC236}">
                <a16:creationId xmlns:a16="http://schemas.microsoft.com/office/drawing/2014/main" id="{F1667E8C-6106-668F-1AF8-7A6A53656C9A}"/>
              </a:ext>
            </a:extLst>
          </p:cNvPr>
          <p:cNvSpPr>
            <a:spLocks noGrp="1"/>
          </p:cNvSpPr>
          <p:nvPr>
            <p:ph idx="1"/>
          </p:nvPr>
        </p:nvSpPr>
        <p:spPr/>
        <p:txBody>
          <a:bodyPr/>
          <a:lstStyle/>
          <a:p>
            <a:r>
              <a:rPr lang="en-IN" dirty="0"/>
              <a:t>Triggers while the user input the data.</a:t>
            </a:r>
          </a:p>
        </p:txBody>
      </p:sp>
      <p:pic>
        <p:nvPicPr>
          <p:cNvPr id="5" name="Picture 4">
            <a:extLst>
              <a:ext uri="{FF2B5EF4-FFF2-40B4-BE49-F238E27FC236}">
                <a16:creationId xmlns:a16="http://schemas.microsoft.com/office/drawing/2014/main" id="{FB114817-D22F-E5D1-695F-8A3CEA2F55F4}"/>
              </a:ext>
            </a:extLst>
          </p:cNvPr>
          <p:cNvPicPr>
            <a:picLocks noChangeAspect="1"/>
          </p:cNvPicPr>
          <p:nvPr/>
        </p:nvPicPr>
        <p:blipFill rotWithShape="1">
          <a:blip r:embed="rId2"/>
          <a:srcRect l="14338" t="11038" r="30294" b="40934"/>
          <a:stretch/>
        </p:blipFill>
        <p:spPr>
          <a:xfrm>
            <a:off x="1451579" y="2545976"/>
            <a:ext cx="5468470" cy="2520000"/>
          </a:xfrm>
          <a:prstGeom prst="rect">
            <a:avLst/>
          </a:prstGeom>
        </p:spPr>
      </p:pic>
    </p:spTree>
    <p:extLst>
      <p:ext uri="{BB962C8B-B14F-4D97-AF65-F5344CB8AC3E}">
        <p14:creationId xmlns:p14="http://schemas.microsoft.com/office/powerpoint/2010/main" val="18185356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152B-5925-2E15-DB18-E784F96618BA}"/>
              </a:ext>
            </a:extLst>
          </p:cNvPr>
          <p:cNvSpPr>
            <a:spLocks noGrp="1"/>
          </p:cNvSpPr>
          <p:nvPr>
            <p:ph type="title"/>
          </p:nvPr>
        </p:nvSpPr>
        <p:spPr/>
        <p:txBody>
          <a:bodyPr/>
          <a:lstStyle/>
          <a:p>
            <a:r>
              <a:rPr lang="en-IN" dirty="0"/>
              <a:t>Onchange Event</a:t>
            </a:r>
          </a:p>
        </p:txBody>
      </p:sp>
      <p:sp>
        <p:nvSpPr>
          <p:cNvPr id="3" name="Content Placeholder 2">
            <a:extLst>
              <a:ext uri="{FF2B5EF4-FFF2-40B4-BE49-F238E27FC236}">
                <a16:creationId xmlns:a16="http://schemas.microsoft.com/office/drawing/2014/main" id="{A0847744-3E65-900E-34B5-FB2D3BBC13F4}"/>
              </a:ext>
            </a:extLst>
          </p:cNvPr>
          <p:cNvSpPr>
            <a:spLocks noGrp="1"/>
          </p:cNvSpPr>
          <p:nvPr>
            <p:ph idx="1"/>
          </p:nvPr>
        </p:nvSpPr>
        <p:spPr/>
        <p:txBody>
          <a:bodyPr/>
          <a:lstStyle/>
          <a:p>
            <a:r>
              <a:rPr lang="en-IN" dirty="0"/>
              <a:t>Triggered when a user changes the content of an input field.</a:t>
            </a:r>
          </a:p>
          <a:p>
            <a:endParaRPr lang="en-IN" dirty="0"/>
          </a:p>
        </p:txBody>
      </p:sp>
      <p:pic>
        <p:nvPicPr>
          <p:cNvPr id="5" name="Picture 4">
            <a:extLst>
              <a:ext uri="{FF2B5EF4-FFF2-40B4-BE49-F238E27FC236}">
                <a16:creationId xmlns:a16="http://schemas.microsoft.com/office/drawing/2014/main" id="{77793D90-E39E-5A3A-E936-BF1241C42A62}"/>
              </a:ext>
            </a:extLst>
          </p:cNvPr>
          <p:cNvPicPr>
            <a:picLocks noChangeAspect="1"/>
          </p:cNvPicPr>
          <p:nvPr/>
        </p:nvPicPr>
        <p:blipFill rotWithShape="1">
          <a:blip r:embed="rId2"/>
          <a:srcRect l="14411" t="11176" r="29706" b="40242"/>
          <a:stretch/>
        </p:blipFill>
        <p:spPr>
          <a:xfrm>
            <a:off x="1451579" y="2608729"/>
            <a:ext cx="5456410" cy="2520000"/>
          </a:xfrm>
          <a:prstGeom prst="rect">
            <a:avLst/>
          </a:prstGeom>
        </p:spPr>
      </p:pic>
    </p:spTree>
    <p:extLst>
      <p:ext uri="{BB962C8B-B14F-4D97-AF65-F5344CB8AC3E}">
        <p14:creationId xmlns:p14="http://schemas.microsoft.com/office/powerpoint/2010/main" val="22930879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48416-31A6-D363-1CE5-D4D9BB328BC6}"/>
              </a:ext>
            </a:extLst>
          </p:cNvPr>
          <p:cNvSpPr>
            <a:spLocks noGrp="1"/>
          </p:cNvSpPr>
          <p:nvPr>
            <p:ph type="title"/>
          </p:nvPr>
        </p:nvSpPr>
        <p:spPr/>
        <p:txBody>
          <a:bodyPr/>
          <a:lstStyle/>
          <a:p>
            <a:r>
              <a:rPr lang="en-IN" dirty="0"/>
              <a:t>Onclick Event</a:t>
            </a:r>
          </a:p>
        </p:txBody>
      </p:sp>
      <p:sp>
        <p:nvSpPr>
          <p:cNvPr id="3" name="Content Placeholder 2">
            <a:extLst>
              <a:ext uri="{FF2B5EF4-FFF2-40B4-BE49-F238E27FC236}">
                <a16:creationId xmlns:a16="http://schemas.microsoft.com/office/drawing/2014/main" id="{345A14DD-0013-A9B5-4ED9-46EE560B3F38}"/>
              </a:ext>
            </a:extLst>
          </p:cNvPr>
          <p:cNvSpPr>
            <a:spLocks noGrp="1"/>
          </p:cNvSpPr>
          <p:nvPr>
            <p:ph idx="1"/>
          </p:nvPr>
        </p:nvSpPr>
        <p:spPr/>
        <p:txBody>
          <a:bodyPr/>
          <a:lstStyle/>
          <a:p>
            <a:r>
              <a:rPr lang="en-US" dirty="0"/>
              <a:t>When the mouse-click is completed, the onclick event is triggered.</a:t>
            </a:r>
            <a:r>
              <a:rPr lang="en-IN" dirty="0"/>
              <a:t>.</a:t>
            </a:r>
          </a:p>
          <a:p>
            <a:endParaRPr lang="en-IN" dirty="0"/>
          </a:p>
          <a:p>
            <a:endParaRPr lang="en-IN" dirty="0"/>
          </a:p>
        </p:txBody>
      </p:sp>
      <p:pic>
        <p:nvPicPr>
          <p:cNvPr id="9" name="Picture 8">
            <a:extLst>
              <a:ext uri="{FF2B5EF4-FFF2-40B4-BE49-F238E27FC236}">
                <a16:creationId xmlns:a16="http://schemas.microsoft.com/office/drawing/2014/main" id="{9EB64BB4-A406-F4E7-A3AB-6720BC04CCF2}"/>
              </a:ext>
            </a:extLst>
          </p:cNvPr>
          <p:cNvPicPr>
            <a:picLocks noChangeAspect="1"/>
          </p:cNvPicPr>
          <p:nvPr/>
        </p:nvPicPr>
        <p:blipFill rotWithShape="1">
          <a:blip r:embed="rId2"/>
          <a:srcRect l="16176" t="11039" r="30368" b="5778"/>
          <a:stretch/>
        </p:blipFill>
        <p:spPr>
          <a:xfrm>
            <a:off x="1451586" y="2563905"/>
            <a:ext cx="3483800" cy="2880000"/>
          </a:xfrm>
          <a:prstGeom prst="rect">
            <a:avLst/>
          </a:prstGeom>
        </p:spPr>
      </p:pic>
      <p:pic>
        <p:nvPicPr>
          <p:cNvPr id="11" name="Picture 10">
            <a:extLst>
              <a:ext uri="{FF2B5EF4-FFF2-40B4-BE49-F238E27FC236}">
                <a16:creationId xmlns:a16="http://schemas.microsoft.com/office/drawing/2014/main" id="{4F7D773F-05B3-13A6-DE30-7C7D9C1EB063}"/>
              </a:ext>
            </a:extLst>
          </p:cNvPr>
          <p:cNvPicPr>
            <a:picLocks noChangeAspect="1"/>
          </p:cNvPicPr>
          <p:nvPr/>
        </p:nvPicPr>
        <p:blipFill rotWithShape="1">
          <a:blip r:embed="rId3"/>
          <a:srcRect t="16601" r="8736" b="55163"/>
          <a:stretch/>
        </p:blipFill>
        <p:spPr>
          <a:xfrm>
            <a:off x="6374854" y="2563905"/>
            <a:ext cx="4680000" cy="1888667"/>
          </a:xfrm>
          <a:prstGeom prst="rect">
            <a:avLst/>
          </a:prstGeom>
        </p:spPr>
      </p:pic>
    </p:spTree>
    <p:extLst>
      <p:ext uri="{BB962C8B-B14F-4D97-AF65-F5344CB8AC3E}">
        <p14:creationId xmlns:p14="http://schemas.microsoft.com/office/powerpoint/2010/main" val="365347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D347-A8C2-D399-7A40-B1DC42E3F769}"/>
              </a:ext>
            </a:extLst>
          </p:cNvPr>
          <p:cNvSpPr>
            <a:spLocks noGrp="1"/>
          </p:cNvSpPr>
          <p:nvPr>
            <p:ph type="title"/>
          </p:nvPr>
        </p:nvSpPr>
        <p:spPr/>
        <p:txBody>
          <a:bodyPr/>
          <a:lstStyle/>
          <a:p>
            <a:r>
              <a:rPr lang="en-IN" dirty="0"/>
              <a:t>JavaScript Output</a:t>
            </a:r>
          </a:p>
        </p:txBody>
      </p:sp>
      <p:sp>
        <p:nvSpPr>
          <p:cNvPr id="3" name="Content Placeholder 2">
            <a:extLst>
              <a:ext uri="{FF2B5EF4-FFF2-40B4-BE49-F238E27FC236}">
                <a16:creationId xmlns:a16="http://schemas.microsoft.com/office/drawing/2014/main" id="{B32BAFD5-0A87-5269-3863-4345A7523EB3}"/>
              </a:ext>
            </a:extLst>
          </p:cNvPr>
          <p:cNvSpPr>
            <a:spLocks noGrp="1"/>
          </p:cNvSpPr>
          <p:nvPr>
            <p:ph idx="1"/>
          </p:nvPr>
        </p:nvSpPr>
        <p:spPr/>
        <p:txBody>
          <a:bodyPr/>
          <a:lstStyle/>
          <a:p>
            <a:r>
              <a:rPr lang="en-IN" dirty="0"/>
              <a:t>Using </a:t>
            </a:r>
            <a:r>
              <a:rPr lang="en-IN" b="1" dirty="0"/>
              <a:t>console.log()</a:t>
            </a:r>
          </a:p>
          <a:p>
            <a:pPr lvl="1"/>
            <a:r>
              <a:rPr lang="en-IN" dirty="0"/>
              <a:t>Use for debugging purpose.</a:t>
            </a:r>
          </a:p>
          <a:p>
            <a:pPr lvl="1"/>
            <a:endParaRPr lang="en-IN" dirty="0"/>
          </a:p>
        </p:txBody>
      </p:sp>
      <p:pic>
        <p:nvPicPr>
          <p:cNvPr id="5" name="Picture 4">
            <a:extLst>
              <a:ext uri="{FF2B5EF4-FFF2-40B4-BE49-F238E27FC236}">
                <a16:creationId xmlns:a16="http://schemas.microsoft.com/office/drawing/2014/main" id="{8CF2A386-DC1F-2438-4971-6FADAE35EFF7}"/>
              </a:ext>
            </a:extLst>
          </p:cNvPr>
          <p:cNvPicPr>
            <a:picLocks noChangeAspect="1"/>
          </p:cNvPicPr>
          <p:nvPr/>
        </p:nvPicPr>
        <p:blipFill rotWithShape="1">
          <a:blip r:embed="rId2"/>
          <a:srcRect l="12427" t="11176" r="36985" b="53668"/>
          <a:stretch/>
        </p:blipFill>
        <p:spPr>
          <a:xfrm>
            <a:off x="1451579" y="3003176"/>
            <a:ext cx="5040000" cy="1860697"/>
          </a:xfrm>
          <a:prstGeom prst="rect">
            <a:avLst/>
          </a:prstGeom>
        </p:spPr>
      </p:pic>
      <p:pic>
        <p:nvPicPr>
          <p:cNvPr id="7" name="Picture 6">
            <a:extLst>
              <a:ext uri="{FF2B5EF4-FFF2-40B4-BE49-F238E27FC236}">
                <a16:creationId xmlns:a16="http://schemas.microsoft.com/office/drawing/2014/main" id="{5AC9DBF9-B8DA-6833-54FB-61FF3FAB653B}"/>
              </a:ext>
            </a:extLst>
          </p:cNvPr>
          <p:cNvPicPr>
            <a:picLocks noChangeAspect="1"/>
          </p:cNvPicPr>
          <p:nvPr/>
        </p:nvPicPr>
        <p:blipFill rotWithShape="1">
          <a:blip r:embed="rId3"/>
          <a:srcRect t="17516" r="5769"/>
          <a:stretch/>
        </p:blipFill>
        <p:spPr>
          <a:xfrm>
            <a:off x="6734854" y="1935060"/>
            <a:ext cx="4320000" cy="3865600"/>
          </a:xfrm>
          <a:prstGeom prst="rect">
            <a:avLst/>
          </a:prstGeom>
        </p:spPr>
      </p:pic>
    </p:spTree>
    <p:extLst>
      <p:ext uri="{BB962C8B-B14F-4D97-AF65-F5344CB8AC3E}">
        <p14:creationId xmlns:p14="http://schemas.microsoft.com/office/powerpoint/2010/main" val="3980401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0871-641D-1ACA-C672-AD367332EB0B}"/>
              </a:ext>
            </a:extLst>
          </p:cNvPr>
          <p:cNvSpPr>
            <a:spLocks noGrp="1"/>
          </p:cNvSpPr>
          <p:nvPr>
            <p:ph type="title"/>
          </p:nvPr>
        </p:nvSpPr>
        <p:spPr/>
        <p:txBody>
          <a:bodyPr/>
          <a:lstStyle/>
          <a:p>
            <a:r>
              <a:rPr lang="en-IN" dirty="0"/>
              <a:t>JavaScript Output</a:t>
            </a:r>
          </a:p>
        </p:txBody>
      </p:sp>
      <p:sp>
        <p:nvSpPr>
          <p:cNvPr id="3" name="Content Placeholder 2">
            <a:extLst>
              <a:ext uri="{FF2B5EF4-FFF2-40B4-BE49-F238E27FC236}">
                <a16:creationId xmlns:a16="http://schemas.microsoft.com/office/drawing/2014/main" id="{B21A2D83-3476-6DAD-03CF-D8B5E3480F4E}"/>
              </a:ext>
            </a:extLst>
          </p:cNvPr>
          <p:cNvSpPr>
            <a:spLocks noGrp="1"/>
          </p:cNvSpPr>
          <p:nvPr>
            <p:ph idx="1"/>
          </p:nvPr>
        </p:nvSpPr>
        <p:spPr/>
        <p:txBody>
          <a:bodyPr>
            <a:normAutofit lnSpcReduction="10000"/>
          </a:bodyPr>
          <a:lstStyle/>
          <a:p>
            <a:r>
              <a:rPr lang="en-IN" dirty="0"/>
              <a:t>Using </a:t>
            </a:r>
            <a:r>
              <a:rPr lang="en-IN" b="1" dirty="0"/>
              <a:t>window.alert </a:t>
            </a:r>
            <a:r>
              <a:rPr lang="en-IN" dirty="0"/>
              <a:t>method</a:t>
            </a:r>
            <a:endParaRPr lang="en-IN" b="1" dirty="0"/>
          </a:p>
          <a:p>
            <a:pPr lvl="1"/>
            <a:r>
              <a:rPr lang="en-IN" dirty="0"/>
              <a:t>Opens a dialog window and displays its parameter in that window. Also displays an </a:t>
            </a:r>
            <a:r>
              <a:rPr lang="en-IN" i="1" dirty="0"/>
              <a:t>OK</a:t>
            </a:r>
            <a:r>
              <a:rPr lang="en-IN" dirty="0"/>
              <a:t> button.</a:t>
            </a:r>
          </a:p>
          <a:p>
            <a:pPr lvl="1"/>
            <a:endParaRPr lang="en-IN" dirty="0"/>
          </a:p>
          <a:p>
            <a:pPr lvl="1"/>
            <a:endParaRPr lang="en-IN" dirty="0"/>
          </a:p>
          <a:p>
            <a:pPr lvl="1"/>
            <a:endParaRPr lang="en-IN" dirty="0"/>
          </a:p>
          <a:p>
            <a:pPr lvl="1"/>
            <a:endParaRPr lang="en-IN" dirty="0"/>
          </a:p>
          <a:p>
            <a:pPr lvl="1"/>
            <a:endParaRPr lang="en-IN" dirty="0"/>
          </a:p>
          <a:p>
            <a:pPr lvl="1"/>
            <a:r>
              <a:rPr lang="en-IN" dirty="0"/>
              <a:t>The </a:t>
            </a:r>
            <a:r>
              <a:rPr lang="en-IN" b="1" dirty="0"/>
              <a:t>window </a:t>
            </a:r>
            <a:r>
              <a:rPr lang="en-IN" dirty="0"/>
              <a:t>word is optional. It refers to the window object. </a:t>
            </a:r>
            <a:r>
              <a:rPr lang="en-US" dirty="0"/>
              <a:t>The Window object is the JavaScript model for the </a:t>
            </a:r>
            <a:r>
              <a:rPr lang="en-IN" dirty="0"/>
              <a:t>browser window.</a:t>
            </a:r>
          </a:p>
        </p:txBody>
      </p:sp>
      <p:pic>
        <p:nvPicPr>
          <p:cNvPr id="4" name="Picture 3">
            <a:extLst>
              <a:ext uri="{FF2B5EF4-FFF2-40B4-BE49-F238E27FC236}">
                <a16:creationId xmlns:a16="http://schemas.microsoft.com/office/drawing/2014/main" id="{7B7CFD46-E0E2-D7C9-0FC6-86546F19B0A4}"/>
              </a:ext>
            </a:extLst>
          </p:cNvPr>
          <p:cNvPicPr>
            <a:picLocks noChangeAspect="1"/>
          </p:cNvPicPr>
          <p:nvPr/>
        </p:nvPicPr>
        <p:blipFill rotWithShape="1">
          <a:blip r:embed="rId2"/>
          <a:srcRect l="12500" t="11176" r="38162" b="58236"/>
          <a:stretch/>
        </p:blipFill>
        <p:spPr>
          <a:xfrm>
            <a:off x="1451579" y="2970337"/>
            <a:ext cx="4680000" cy="1541401"/>
          </a:xfrm>
          <a:prstGeom prst="rect">
            <a:avLst/>
          </a:prstGeom>
        </p:spPr>
      </p:pic>
      <p:pic>
        <p:nvPicPr>
          <p:cNvPr id="5" name="Picture 4">
            <a:extLst>
              <a:ext uri="{FF2B5EF4-FFF2-40B4-BE49-F238E27FC236}">
                <a16:creationId xmlns:a16="http://schemas.microsoft.com/office/drawing/2014/main" id="{F8F5EDC4-7A43-C4EF-C9A3-1C86C75F74C3}"/>
              </a:ext>
            </a:extLst>
          </p:cNvPr>
          <p:cNvPicPr>
            <a:picLocks noChangeAspect="1"/>
          </p:cNvPicPr>
          <p:nvPr/>
        </p:nvPicPr>
        <p:blipFill rotWithShape="1">
          <a:blip r:embed="rId3"/>
          <a:srcRect l="21471" t="1" r="22426" b="65217"/>
          <a:stretch/>
        </p:blipFill>
        <p:spPr>
          <a:xfrm>
            <a:off x="6374854" y="2970337"/>
            <a:ext cx="4680000" cy="1541401"/>
          </a:xfrm>
          <a:prstGeom prst="rect">
            <a:avLst/>
          </a:prstGeom>
        </p:spPr>
      </p:pic>
    </p:spTree>
    <p:extLst>
      <p:ext uri="{BB962C8B-B14F-4D97-AF65-F5344CB8AC3E}">
        <p14:creationId xmlns:p14="http://schemas.microsoft.com/office/powerpoint/2010/main" val="2963206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1376-053B-3157-0A8E-773E24C9DF36}"/>
              </a:ext>
            </a:extLst>
          </p:cNvPr>
          <p:cNvSpPr>
            <a:spLocks noGrp="1"/>
          </p:cNvSpPr>
          <p:nvPr>
            <p:ph type="title"/>
          </p:nvPr>
        </p:nvSpPr>
        <p:spPr/>
        <p:txBody>
          <a:bodyPr/>
          <a:lstStyle/>
          <a:p>
            <a:r>
              <a:rPr lang="en-IN" dirty="0"/>
              <a:t>JavaScript Output</a:t>
            </a:r>
          </a:p>
        </p:txBody>
      </p:sp>
      <p:sp>
        <p:nvSpPr>
          <p:cNvPr id="3" name="Content Placeholder 2">
            <a:extLst>
              <a:ext uri="{FF2B5EF4-FFF2-40B4-BE49-F238E27FC236}">
                <a16:creationId xmlns:a16="http://schemas.microsoft.com/office/drawing/2014/main" id="{4E0B5074-B145-3AC1-61B0-3A5EC4F471A2}"/>
              </a:ext>
            </a:extLst>
          </p:cNvPr>
          <p:cNvSpPr>
            <a:spLocks noGrp="1"/>
          </p:cNvSpPr>
          <p:nvPr>
            <p:ph idx="1"/>
          </p:nvPr>
        </p:nvSpPr>
        <p:spPr/>
        <p:txBody>
          <a:bodyPr/>
          <a:lstStyle/>
          <a:p>
            <a:r>
              <a:rPr lang="en-IN" dirty="0"/>
              <a:t>Using </a:t>
            </a:r>
            <a:r>
              <a:rPr lang="en-IN" b="1" dirty="0"/>
              <a:t>window.confirm </a:t>
            </a:r>
            <a:r>
              <a:rPr lang="en-IN" dirty="0"/>
              <a:t>method</a:t>
            </a:r>
          </a:p>
          <a:p>
            <a:pPr lvl="1"/>
            <a:r>
              <a:rPr lang="en-IN" dirty="0"/>
              <a:t>Opens a dialog window and displays its parameter in that window. </a:t>
            </a:r>
          </a:p>
          <a:p>
            <a:pPr lvl="1"/>
            <a:r>
              <a:rPr lang="en-IN" dirty="0"/>
              <a:t>Also displays </a:t>
            </a:r>
            <a:r>
              <a:rPr lang="en-IN" i="1" dirty="0"/>
              <a:t>OK </a:t>
            </a:r>
            <a:r>
              <a:rPr lang="en-IN" dirty="0"/>
              <a:t>and </a:t>
            </a:r>
            <a:r>
              <a:rPr lang="en-IN" i="1" dirty="0"/>
              <a:t>Cancel</a:t>
            </a:r>
            <a:r>
              <a:rPr lang="en-IN" dirty="0"/>
              <a:t> buttons.</a:t>
            </a:r>
          </a:p>
          <a:p>
            <a:pPr lvl="1"/>
            <a:r>
              <a:rPr lang="en-IN" b="1" dirty="0"/>
              <a:t>window. confirm()</a:t>
            </a:r>
            <a:r>
              <a:rPr lang="en-IN" dirty="0"/>
              <a:t> </a:t>
            </a:r>
            <a:r>
              <a:rPr lang="en-IN" b="1" dirty="0"/>
              <a:t>returns</a:t>
            </a:r>
            <a:r>
              <a:rPr lang="en-IN" dirty="0"/>
              <a:t> </a:t>
            </a:r>
            <a:r>
              <a:rPr lang="en-US" dirty="0"/>
              <a:t>a Boolean value that indicates the user’s button input: </a:t>
            </a:r>
            <a:r>
              <a:rPr lang="en-US" b="1" dirty="0"/>
              <a:t>true for OK and false </a:t>
            </a:r>
            <a:r>
              <a:rPr lang="en-IN" b="1" dirty="0"/>
              <a:t>for Cancel</a:t>
            </a:r>
            <a:r>
              <a:rPr lang="en-IN" dirty="0"/>
              <a:t>.</a:t>
            </a:r>
          </a:p>
          <a:p>
            <a:pPr lvl="1"/>
            <a:r>
              <a:rPr lang="en-IN" dirty="0"/>
              <a:t>Used to offer the user the choice of continuing some process.</a:t>
            </a:r>
          </a:p>
          <a:p>
            <a:pPr lvl="1"/>
            <a:endParaRPr lang="en-IN" dirty="0"/>
          </a:p>
          <a:p>
            <a:pPr lvl="1"/>
            <a:endParaRPr lang="en-IN" dirty="0"/>
          </a:p>
          <a:p>
            <a:pPr lvl="1"/>
            <a:endParaRPr lang="en-IN" dirty="0"/>
          </a:p>
        </p:txBody>
      </p:sp>
    </p:spTree>
    <p:extLst>
      <p:ext uri="{BB962C8B-B14F-4D97-AF65-F5344CB8AC3E}">
        <p14:creationId xmlns:p14="http://schemas.microsoft.com/office/powerpoint/2010/main" val="512606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4F0E-30D7-EE2F-94E1-BAFD567B785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499E4C04-6C2B-B1B9-9E0E-75117590B01F}"/>
              </a:ext>
            </a:extLst>
          </p:cNvPr>
          <p:cNvSpPr>
            <a:spLocks noGrp="1"/>
          </p:cNvSpPr>
          <p:nvPr>
            <p:ph idx="1"/>
          </p:nvPr>
        </p:nvSpPr>
        <p:spPr/>
        <p:txBody>
          <a:bodyPr>
            <a:normAutofit/>
          </a:bodyPr>
          <a:lstStyle/>
          <a:p>
            <a:r>
              <a:rPr lang="en-IN" dirty="0"/>
              <a:t>JavaScript is the most widely used programming language.</a:t>
            </a:r>
          </a:p>
          <a:p>
            <a:r>
              <a:rPr lang="en-IN" dirty="0"/>
              <a:t>JavaScript was originally developed at Netscape by Brendan Eich, and was named as Mocha later as LiveScript.</a:t>
            </a:r>
          </a:p>
          <a:p>
            <a:r>
              <a:rPr lang="en-IN" dirty="0"/>
              <a:t>During 1995, LiveScript became a joint venture of Netscape and Sun Microsystems and was named as JavaScript.</a:t>
            </a:r>
          </a:p>
          <a:p>
            <a:r>
              <a:rPr lang="en-IN" dirty="0"/>
              <a:t>ECMAScript is the specification or standardization for the JavaScript language. The current standard is ECMAScript 2023 (ES14).</a:t>
            </a:r>
          </a:p>
        </p:txBody>
      </p:sp>
    </p:spTree>
    <p:extLst>
      <p:ext uri="{BB962C8B-B14F-4D97-AF65-F5344CB8AC3E}">
        <p14:creationId xmlns:p14="http://schemas.microsoft.com/office/powerpoint/2010/main" val="320791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1832-3A21-C55E-3349-3BA966C5BCE1}"/>
              </a:ext>
            </a:extLst>
          </p:cNvPr>
          <p:cNvSpPr>
            <a:spLocks noGrp="1"/>
          </p:cNvSpPr>
          <p:nvPr>
            <p:ph type="title"/>
          </p:nvPr>
        </p:nvSpPr>
        <p:spPr/>
        <p:txBody>
          <a:bodyPr/>
          <a:lstStyle/>
          <a:p>
            <a:r>
              <a:rPr lang="en-IN" dirty="0"/>
              <a:t>JavaScript Output</a:t>
            </a:r>
          </a:p>
        </p:txBody>
      </p:sp>
      <p:pic>
        <p:nvPicPr>
          <p:cNvPr id="5" name="Content Placeholder 4">
            <a:extLst>
              <a:ext uri="{FF2B5EF4-FFF2-40B4-BE49-F238E27FC236}">
                <a16:creationId xmlns:a16="http://schemas.microsoft.com/office/drawing/2014/main" id="{719AE79A-71BA-F19B-8836-0F3E4D56B7D7}"/>
              </a:ext>
            </a:extLst>
          </p:cNvPr>
          <p:cNvPicPr>
            <a:picLocks noGrp="1" noChangeAspect="1"/>
          </p:cNvPicPr>
          <p:nvPr>
            <p:ph idx="1"/>
          </p:nvPr>
        </p:nvPicPr>
        <p:blipFill rotWithShape="1">
          <a:blip r:embed="rId2"/>
          <a:srcRect l="12375" t="10682" r="22876" b="52416"/>
          <a:stretch/>
        </p:blipFill>
        <p:spPr>
          <a:xfrm>
            <a:off x="1451579" y="2348752"/>
            <a:ext cx="4680000" cy="1416975"/>
          </a:xfrm>
        </p:spPr>
      </p:pic>
      <p:pic>
        <p:nvPicPr>
          <p:cNvPr id="7" name="Picture 6">
            <a:extLst>
              <a:ext uri="{FF2B5EF4-FFF2-40B4-BE49-F238E27FC236}">
                <a16:creationId xmlns:a16="http://schemas.microsoft.com/office/drawing/2014/main" id="{3BCD416F-153F-8945-0CFC-187A494E92AE}"/>
              </a:ext>
            </a:extLst>
          </p:cNvPr>
          <p:cNvPicPr>
            <a:picLocks noChangeAspect="1"/>
          </p:cNvPicPr>
          <p:nvPr/>
        </p:nvPicPr>
        <p:blipFill rotWithShape="1">
          <a:blip r:embed="rId3"/>
          <a:srcRect t="6013" r="6437" b="37647"/>
          <a:stretch/>
        </p:blipFill>
        <p:spPr>
          <a:xfrm>
            <a:off x="6374854" y="2348752"/>
            <a:ext cx="4680000" cy="2880824"/>
          </a:xfrm>
          <a:prstGeom prst="rect">
            <a:avLst/>
          </a:prstGeom>
        </p:spPr>
      </p:pic>
    </p:spTree>
    <p:extLst>
      <p:ext uri="{BB962C8B-B14F-4D97-AF65-F5344CB8AC3E}">
        <p14:creationId xmlns:p14="http://schemas.microsoft.com/office/powerpoint/2010/main" val="2264167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8DF2-8E8F-7951-4B07-01E68A7F2137}"/>
              </a:ext>
            </a:extLst>
          </p:cNvPr>
          <p:cNvSpPr>
            <a:spLocks noGrp="1"/>
          </p:cNvSpPr>
          <p:nvPr>
            <p:ph type="title"/>
          </p:nvPr>
        </p:nvSpPr>
        <p:spPr/>
        <p:txBody>
          <a:bodyPr/>
          <a:lstStyle/>
          <a:p>
            <a:r>
              <a:rPr lang="en-IN" dirty="0"/>
              <a:t>JavaScript input</a:t>
            </a:r>
          </a:p>
        </p:txBody>
      </p:sp>
      <p:sp>
        <p:nvSpPr>
          <p:cNvPr id="3" name="Content Placeholder 2">
            <a:extLst>
              <a:ext uri="{FF2B5EF4-FFF2-40B4-BE49-F238E27FC236}">
                <a16:creationId xmlns:a16="http://schemas.microsoft.com/office/drawing/2014/main" id="{FFC1CD43-9ECD-4D25-9DED-30865A9326A0}"/>
              </a:ext>
            </a:extLst>
          </p:cNvPr>
          <p:cNvSpPr>
            <a:spLocks noGrp="1"/>
          </p:cNvSpPr>
          <p:nvPr>
            <p:ph idx="1"/>
          </p:nvPr>
        </p:nvSpPr>
        <p:spPr/>
        <p:txBody>
          <a:bodyPr/>
          <a:lstStyle/>
          <a:p>
            <a:r>
              <a:rPr lang="en-IN" dirty="0"/>
              <a:t>Using </a:t>
            </a:r>
            <a:r>
              <a:rPr lang="en-IN" b="1" dirty="0"/>
              <a:t>window.prompt </a:t>
            </a:r>
            <a:r>
              <a:rPr lang="en-IN" dirty="0"/>
              <a:t>method</a:t>
            </a:r>
          </a:p>
          <a:p>
            <a:pPr lvl="1"/>
            <a:r>
              <a:rPr lang="en-IN" dirty="0"/>
              <a:t>Opens a dialog window that contains a text box to collect a string input from the user, which is returned as its value. </a:t>
            </a:r>
          </a:p>
          <a:p>
            <a:pPr lvl="1"/>
            <a:r>
              <a:rPr lang="en-IN" dirty="0"/>
              <a:t>Also displays </a:t>
            </a:r>
            <a:r>
              <a:rPr lang="en-IN" i="1" dirty="0"/>
              <a:t>OK </a:t>
            </a:r>
            <a:r>
              <a:rPr lang="en-IN" dirty="0"/>
              <a:t>and </a:t>
            </a:r>
            <a:r>
              <a:rPr lang="en-IN" i="1" dirty="0"/>
              <a:t>Cancel</a:t>
            </a:r>
            <a:r>
              <a:rPr lang="en-IN" dirty="0"/>
              <a:t> buttons.</a:t>
            </a:r>
          </a:p>
          <a:p>
            <a:pPr lvl="1"/>
            <a:r>
              <a:rPr lang="en-IN" dirty="0"/>
              <a:t>The method takes </a:t>
            </a:r>
            <a:r>
              <a:rPr lang="en-IN" b="1" dirty="0"/>
              <a:t>two parameters</a:t>
            </a:r>
            <a:r>
              <a:rPr lang="en-IN" dirty="0"/>
              <a:t>: </a:t>
            </a:r>
            <a:r>
              <a:rPr lang="en-US" dirty="0"/>
              <a:t>the string that prompts the user for the input and a default string, in case the user does not type a string before pressing one of the two buttons</a:t>
            </a:r>
            <a:r>
              <a:rPr lang="en-IN" dirty="0"/>
              <a:t>.</a:t>
            </a:r>
          </a:p>
          <a:p>
            <a:endParaRPr lang="en-IN" dirty="0"/>
          </a:p>
        </p:txBody>
      </p:sp>
    </p:spTree>
    <p:extLst>
      <p:ext uri="{BB962C8B-B14F-4D97-AF65-F5344CB8AC3E}">
        <p14:creationId xmlns:p14="http://schemas.microsoft.com/office/powerpoint/2010/main" val="317152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EFAE3-4FD4-0CD6-F3ED-79B0974C494B}"/>
              </a:ext>
            </a:extLst>
          </p:cNvPr>
          <p:cNvSpPr>
            <a:spLocks noGrp="1"/>
          </p:cNvSpPr>
          <p:nvPr>
            <p:ph type="title"/>
          </p:nvPr>
        </p:nvSpPr>
        <p:spPr/>
        <p:txBody>
          <a:bodyPr/>
          <a:lstStyle/>
          <a:p>
            <a:r>
              <a:rPr lang="en-IN" dirty="0"/>
              <a:t>JavaScript input</a:t>
            </a:r>
          </a:p>
        </p:txBody>
      </p:sp>
      <p:sp>
        <p:nvSpPr>
          <p:cNvPr id="9" name="Content Placeholder 8">
            <a:extLst>
              <a:ext uri="{FF2B5EF4-FFF2-40B4-BE49-F238E27FC236}">
                <a16:creationId xmlns:a16="http://schemas.microsoft.com/office/drawing/2014/main" id="{48FDD065-862B-F033-3ACD-777B811A81E8}"/>
              </a:ext>
            </a:extLst>
          </p:cNvPr>
          <p:cNvSpPr>
            <a:spLocks noGrp="1"/>
          </p:cNvSpPr>
          <p:nvPr>
            <p:ph idx="1"/>
          </p:nvPr>
        </p:nvSpPr>
        <p:spPr/>
        <p:txBody>
          <a:bodyPr>
            <a:normAutofit fontScale="70000" lnSpcReduction="20000"/>
          </a:bodyPr>
          <a:lstStyle/>
          <a:p>
            <a:endParaRPr lang="en-IN" dirty="0"/>
          </a:p>
          <a:p>
            <a:endParaRPr lang="en-IN" dirty="0"/>
          </a:p>
          <a:p>
            <a:endParaRPr lang="en-IN" dirty="0"/>
          </a:p>
          <a:p>
            <a:endParaRPr lang="en-IN" dirty="0"/>
          </a:p>
          <a:p>
            <a:endParaRPr lang="en-IN" dirty="0"/>
          </a:p>
          <a:p>
            <a:endParaRPr lang="en-IN" dirty="0"/>
          </a:p>
          <a:p>
            <a:pPr>
              <a:lnSpc>
                <a:spcPct val="140000"/>
              </a:lnSpc>
            </a:pPr>
            <a:r>
              <a:rPr lang="en-US" sz="2800" dirty="0"/>
              <a:t>alert, prompt, and confirm cause the browser to wait for a user response. In the case of alert, the OK button must be clicked for the JavaScript interpreter to continue. The prompt and confirm methods wait for either OK or Cancel to </a:t>
            </a:r>
            <a:r>
              <a:rPr lang="en-IN" sz="2800" dirty="0"/>
              <a:t>be clicked.</a:t>
            </a:r>
          </a:p>
        </p:txBody>
      </p:sp>
      <p:pic>
        <p:nvPicPr>
          <p:cNvPr id="10" name="Content Placeholder 3">
            <a:extLst>
              <a:ext uri="{FF2B5EF4-FFF2-40B4-BE49-F238E27FC236}">
                <a16:creationId xmlns:a16="http://schemas.microsoft.com/office/drawing/2014/main" id="{4041803B-0255-94E5-B429-53FE9E574463}"/>
              </a:ext>
            </a:extLst>
          </p:cNvPr>
          <p:cNvPicPr>
            <a:picLocks noChangeAspect="1"/>
          </p:cNvPicPr>
          <p:nvPr/>
        </p:nvPicPr>
        <p:blipFill rotWithShape="1">
          <a:blip r:embed="rId2"/>
          <a:srcRect l="12427" t="10900" r="34632" b="53529"/>
          <a:stretch/>
        </p:blipFill>
        <p:spPr>
          <a:xfrm>
            <a:off x="1451579" y="2152327"/>
            <a:ext cx="4680000" cy="1670509"/>
          </a:xfrm>
          <a:prstGeom prst="rect">
            <a:avLst/>
          </a:prstGeom>
        </p:spPr>
      </p:pic>
      <p:pic>
        <p:nvPicPr>
          <p:cNvPr id="11" name="Content Placeholder 4">
            <a:extLst>
              <a:ext uri="{FF2B5EF4-FFF2-40B4-BE49-F238E27FC236}">
                <a16:creationId xmlns:a16="http://schemas.microsoft.com/office/drawing/2014/main" id="{A5184323-8F50-D775-8527-B2CC773F2399}"/>
              </a:ext>
            </a:extLst>
          </p:cNvPr>
          <p:cNvPicPr>
            <a:picLocks noChangeAspect="1"/>
          </p:cNvPicPr>
          <p:nvPr/>
        </p:nvPicPr>
        <p:blipFill rotWithShape="1">
          <a:blip r:embed="rId3"/>
          <a:srcRect t="5743" r="6042" b="61521"/>
          <a:stretch/>
        </p:blipFill>
        <p:spPr>
          <a:xfrm>
            <a:off x="6374854" y="2156011"/>
            <a:ext cx="4680000" cy="1666825"/>
          </a:xfrm>
          <a:prstGeom prst="rect">
            <a:avLst/>
          </a:prstGeom>
        </p:spPr>
      </p:pic>
    </p:spTree>
    <p:extLst>
      <p:ext uri="{BB962C8B-B14F-4D97-AF65-F5344CB8AC3E}">
        <p14:creationId xmlns:p14="http://schemas.microsoft.com/office/powerpoint/2010/main" val="1445944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99F5-AA1A-7F4A-5B05-CDD2E10BBAA7}"/>
              </a:ext>
            </a:extLst>
          </p:cNvPr>
          <p:cNvSpPr>
            <a:spLocks noGrp="1"/>
          </p:cNvSpPr>
          <p:nvPr>
            <p:ph type="title"/>
          </p:nvPr>
        </p:nvSpPr>
        <p:spPr/>
        <p:txBody>
          <a:bodyPr/>
          <a:lstStyle/>
          <a:p>
            <a:r>
              <a:rPr lang="en-IN" dirty="0"/>
              <a:t>Browser console</a:t>
            </a:r>
          </a:p>
        </p:txBody>
      </p:sp>
      <p:sp>
        <p:nvSpPr>
          <p:cNvPr id="3" name="Content Placeholder 2">
            <a:extLst>
              <a:ext uri="{FF2B5EF4-FFF2-40B4-BE49-F238E27FC236}">
                <a16:creationId xmlns:a16="http://schemas.microsoft.com/office/drawing/2014/main" id="{1038DE2E-3CD8-926E-9E2D-F93064F340EB}"/>
              </a:ext>
            </a:extLst>
          </p:cNvPr>
          <p:cNvSpPr>
            <a:spLocks noGrp="1"/>
          </p:cNvSpPr>
          <p:nvPr>
            <p:ph idx="1"/>
          </p:nvPr>
        </p:nvSpPr>
        <p:spPr/>
        <p:txBody>
          <a:bodyPr/>
          <a:lstStyle/>
          <a:p>
            <a:r>
              <a:rPr lang="en-IN" dirty="0"/>
              <a:t>Web browsers have an option to see the code that makes the web page.</a:t>
            </a:r>
          </a:p>
          <a:p>
            <a:r>
              <a:rPr lang="en-IN" dirty="0"/>
              <a:t>Press </a:t>
            </a:r>
            <a:r>
              <a:rPr lang="en-IN" b="1" dirty="0"/>
              <a:t>ctrl + shift + I </a:t>
            </a:r>
            <a:r>
              <a:rPr lang="en-IN" dirty="0"/>
              <a:t>or right-click and select </a:t>
            </a:r>
            <a:r>
              <a:rPr lang="en-IN" b="1" dirty="0"/>
              <a:t>Inspect</a:t>
            </a:r>
            <a:r>
              <a:rPr lang="en-IN" dirty="0"/>
              <a:t> on the browser. Click on the </a:t>
            </a:r>
            <a:r>
              <a:rPr lang="en-IN" b="1" dirty="0"/>
              <a:t>Console </a:t>
            </a:r>
            <a:r>
              <a:rPr lang="en-IN" dirty="0"/>
              <a:t>tab. </a:t>
            </a:r>
          </a:p>
        </p:txBody>
      </p:sp>
      <p:pic>
        <p:nvPicPr>
          <p:cNvPr id="6" name="Picture 5">
            <a:extLst>
              <a:ext uri="{FF2B5EF4-FFF2-40B4-BE49-F238E27FC236}">
                <a16:creationId xmlns:a16="http://schemas.microsoft.com/office/drawing/2014/main" id="{E382614E-EF6E-4E6C-7A79-DCC5A2ABA6C3}"/>
              </a:ext>
            </a:extLst>
          </p:cNvPr>
          <p:cNvPicPr>
            <a:picLocks noChangeAspect="1"/>
          </p:cNvPicPr>
          <p:nvPr/>
        </p:nvPicPr>
        <p:blipFill>
          <a:blip r:embed="rId2"/>
          <a:stretch>
            <a:fillRect/>
          </a:stretch>
        </p:blipFill>
        <p:spPr>
          <a:xfrm>
            <a:off x="4063065" y="3306345"/>
            <a:ext cx="4065870" cy="2160000"/>
          </a:xfrm>
          <a:prstGeom prst="rect">
            <a:avLst/>
          </a:prstGeom>
        </p:spPr>
      </p:pic>
    </p:spTree>
    <p:extLst>
      <p:ext uri="{BB962C8B-B14F-4D97-AF65-F5344CB8AC3E}">
        <p14:creationId xmlns:p14="http://schemas.microsoft.com/office/powerpoint/2010/main" val="207548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2BEE-CCBA-25C7-8FA4-068E61ACE341}"/>
              </a:ext>
            </a:extLst>
          </p:cNvPr>
          <p:cNvSpPr>
            <a:spLocks noGrp="1"/>
          </p:cNvSpPr>
          <p:nvPr>
            <p:ph type="title"/>
          </p:nvPr>
        </p:nvSpPr>
        <p:spPr/>
        <p:txBody>
          <a:bodyPr/>
          <a:lstStyle/>
          <a:p>
            <a:r>
              <a:rPr lang="en-IN" dirty="0"/>
              <a:t>Browser console – Mozilla Firefox</a:t>
            </a:r>
          </a:p>
        </p:txBody>
      </p:sp>
      <p:sp>
        <p:nvSpPr>
          <p:cNvPr id="3" name="Content Placeholder 2">
            <a:extLst>
              <a:ext uri="{FF2B5EF4-FFF2-40B4-BE49-F238E27FC236}">
                <a16:creationId xmlns:a16="http://schemas.microsoft.com/office/drawing/2014/main" id="{E991AF80-659D-87F9-6E88-ECAF1CE08FEC}"/>
              </a:ext>
            </a:extLst>
          </p:cNvPr>
          <p:cNvSpPr>
            <a:spLocks noGrp="1"/>
          </p:cNvSpPr>
          <p:nvPr>
            <p:ph idx="1"/>
          </p:nvPr>
        </p:nvSpPr>
        <p:spPr>
          <a:xfrm>
            <a:off x="1451579" y="2008196"/>
            <a:ext cx="9603275" cy="3450613"/>
          </a:xfrm>
        </p:spPr>
        <p:txBody>
          <a:bodyPr/>
          <a:lstStyle/>
          <a:p>
            <a:r>
              <a:rPr lang="en-IN" dirty="0"/>
              <a:t>Click on the </a:t>
            </a:r>
            <a:r>
              <a:rPr lang="en-IN" b="1" dirty="0"/>
              <a:t>console </a:t>
            </a:r>
            <a:r>
              <a:rPr lang="en-IN" dirty="0"/>
              <a:t>tab. Some code can be added directly here.</a:t>
            </a:r>
          </a:p>
          <a:p>
            <a:endParaRPr lang="en-IN" dirty="0"/>
          </a:p>
          <a:p>
            <a:endParaRPr lang="en-IN" dirty="0"/>
          </a:p>
          <a:p>
            <a:endParaRPr lang="en-IN" dirty="0"/>
          </a:p>
          <a:p>
            <a:r>
              <a:rPr lang="en-IN" dirty="0"/>
              <a:t>The console is used by developers to log what is happening in a web page and to debug.</a:t>
            </a:r>
          </a:p>
          <a:p>
            <a:r>
              <a:rPr lang="en-IN" dirty="0"/>
              <a:t>Debug is finding the problem when an application is not functioning as desired.</a:t>
            </a:r>
          </a:p>
          <a:p>
            <a:r>
              <a:rPr lang="en-IN" dirty="0"/>
              <a:t>We will use </a:t>
            </a:r>
            <a:r>
              <a:rPr lang="en-IN" i="1" dirty="0"/>
              <a:t>concole.log() </a:t>
            </a:r>
            <a:r>
              <a:rPr lang="en-IN" dirty="0"/>
              <a:t>to test the code and see the results.</a:t>
            </a:r>
          </a:p>
          <a:p>
            <a:endParaRPr lang="en-IN" dirty="0"/>
          </a:p>
          <a:p>
            <a:endParaRPr lang="en-IN" dirty="0"/>
          </a:p>
          <a:p>
            <a:endParaRPr lang="en-IN" dirty="0"/>
          </a:p>
        </p:txBody>
      </p:sp>
      <p:pic>
        <p:nvPicPr>
          <p:cNvPr id="6" name="Picture 5">
            <a:extLst>
              <a:ext uri="{FF2B5EF4-FFF2-40B4-BE49-F238E27FC236}">
                <a16:creationId xmlns:a16="http://schemas.microsoft.com/office/drawing/2014/main" id="{EA50B761-6AC3-C9D0-A00A-053AFDD7CA5A}"/>
              </a:ext>
            </a:extLst>
          </p:cNvPr>
          <p:cNvPicPr>
            <a:picLocks noChangeAspect="1"/>
          </p:cNvPicPr>
          <p:nvPr/>
        </p:nvPicPr>
        <p:blipFill rotWithShape="1">
          <a:blip r:embed="rId2"/>
          <a:srcRect l="30662" t="13594" b="66125"/>
          <a:stretch/>
        </p:blipFill>
        <p:spPr>
          <a:xfrm>
            <a:off x="2026357" y="2528046"/>
            <a:ext cx="8453718" cy="1313631"/>
          </a:xfrm>
          <a:prstGeom prst="rect">
            <a:avLst/>
          </a:prstGeom>
        </p:spPr>
      </p:pic>
    </p:spTree>
    <p:extLst>
      <p:ext uri="{BB962C8B-B14F-4D97-AF65-F5344CB8AC3E}">
        <p14:creationId xmlns:p14="http://schemas.microsoft.com/office/powerpoint/2010/main" val="1380867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0FBA-36F5-C448-055E-D805BAF398C0}"/>
              </a:ext>
            </a:extLst>
          </p:cNvPr>
          <p:cNvSpPr>
            <a:spLocks noGrp="1"/>
          </p:cNvSpPr>
          <p:nvPr>
            <p:ph type="title"/>
          </p:nvPr>
        </p:nvSpPr>
        <p:spPr/>
        <p:txBody>
          <a:bodyPr/>
          <a:lstStyle/>
          <a:p>
            <a:r>
              <a:rPr lang="en-IN" dirty="0"/>
              <a:t>Browser console – Mozilla Firefox</a:t>
            </a:r>
          </a:p>
        </p:txBody>
      </p:sp>
      <p:sp>
        <p:nvSpPr>
          <p:cNvPr id="3" name="Content Placeholder 2">
            <a:extLst>
              <a:ext uri="{FF2B5EF4-FFF2-40B4-BE49-F238E27FC236}">
                <a16:creationId xmlns:a16="http://schemas.microsoft.com/office/drawing/2014/main" id="{DC9FBC07-FD6A-0873-26B9-87D4CCF91EAD}"/>
              </a:ext>
            </a:extLst>
          </p:cNvPr>
          <p:cNvSpPr>
            <a:spLocks noGrp="1"/>
          </p:cNvSpPr>
          <p:nvPr>
            <p:ph idx="1"/>
          </p:nvPr>
        </p:nvSpPr>
        <p:spPr/>
        <p:txBody>
          <a:bodyPr/>
          <a:lstStyle/>
          <a:p>
            <a:r>
              <a:rPr lang="en-IN" dirty="0"/>
              <a:t>Type 7 + 3, and press </a:t>
            </a:r>
            <a:r>
              <a:rPr lang="en-IN" i="1" dirty="0"/>
              <a:t>Enter.</a:t>
            </a:r>
          </a:p>
          <a:p>
            <a:r>
              <a:rPr lang="en-IN" dirty="0"/>
              <a:t>Type </a:t>
            </a:r>
            <a:r>
              <a:rPr lang="en-IN" i="1" dirty="0"/>
              <a:t>console.log(“Welcome to JavaScript programming.”); </a:t>
            </a:r>
            <a:r>
              <a:rPr lang="en-IN" dirty="0"/>
              <a:t>and press </a:t>
            </a:r>
            <a:r>
              <a:rPr lang="en-IN" i="1" dirty="0"/>
              <a:t>Enter.</a:t>
            </a:r>
          </a:p>
          <a:p>
            <a:r>
              <a:rPr lang="en-IN" dirty="0"/>
              <a:t>Click the button to </a:t>
            </a:r>
            <a:r>
              <a:rPr lang="en-IN" b="1" dirty="0"/>
              <a:t>clear </a:t>
            </a:r>
            <a:r>
              <a:rPr lang="en-IN" dirty="0"/>
              <a:t>the console.</a:t>
            </a:r>
          </a:p>
          <a:p>
            <a:endParaRPr lang="en-IN" dirty="0"/>
          </a:p>
          <a:p>
            <a:endParaRPr lang="en-IN" dirty="0"/>
          </a:p>
        </p:txBody>
      </p:sp>
      <p:pic>
        <p:nvPicPr>
          <p:cNvPr id="4" name="Picture 3">
            <a:extLst>
              <a:ext uri="{FF2B5EF4-FFF2-40B4-BE49-F238E27FC236}">
                <a16:creationId xmlns:a16="http://schemas.microsoft.com/office/drawing/2014/main" id="{1312E01D-F11A-956A-398A-110D80F89BF4}"/>
              </a:ext>
            </a:extLst>
          </p:cNvPr>
          <p:cNvPicPr>
            <a:picLocks noChangeAspect="1"/>
          </p:cNvPicPr>
          <p:nvPr/>
        </p:nvPicPr>
        <p:blipFill rotWithShape="1">
          <a:blip r:embed="rId2"/>
          <a:srcRect l="65331" t="13594" b="66125"/>
          <a:stretch/>
        </p:blipFill>
        <p:spPr>
          <a:xfrm>
            <a:off x="1451579" y="3536577"/>
            <a:ext cx="4226858" cy="1313631"/>
          </a:xfrm>
          <a:prstGeom prst="rect">
            <a:avLst/>
          </a:prstGeom>
        </p:spPr>
      </p:pic>
      <p:sp>
        <p:nvSpPr>
          <p:cNvPr id="5" name="Rectangle: Rounded Corners 4">
            <a:extLst>
              <a:ext uri="{FF2B5EF4-FFF2-40B4-BE49-F238E27FC236}">
                <a16:creationId xmlns:a16="http://schemas.microsoft.com/office/drawing/2014/main" id="{E6626A58-E9F2-AFDA-FBED-5475925D6845}"/>
              </a:ext>
            </a:extLst>
          </p:cNvPr>
          <p:cNvSpPr/>
          <p:nvPr/>
        </p:nvSpPr>
        <p:spPr>
          <a:xfrm>
            <a:off x="1451579" y="3741038"/>
            <a:ext cx="224821" cy="30204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138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EB45-7128-FDD7-5BA1-ED12A11F53F6}"/>
              </a:ext>
            </a:extLst>
          </p:cNvPr>
          <p:cNvSpPr>
            <a:spLocks noGrp="1"/>
          </p:cNvSpPr>
          <p:nvPr>
            <p:ph type="title"/>
          </p:nvPr>
        </p:nvSpPr>
        <p:spPr/>
        <p:txBody>
          <a:bodyPr/>
          <a:lstStyle/>
          <a:p>
            <a:r>
              <a:rPr lang="en-IN" dirty="0"/>
              <a:t>NOde.js</a:t>
            </a:r>
          </a:p>
        </p:txBody>
      </p:sp>
      <p:sp>
        <p:nvSpPr>
          <p:cNvPr id="3" name="Content Placeholder 2">
            <a:extLst>
              <a:ext uri="{FF2B5EF4-FFF2-40B4-BE49-F238E27FC236}">
                <a16:creationId xmlns:a16="http://schemas.microsoft.com/office/drawing/2014/main" id="{72E7B36D-2E30-CCF4-6FE0-D5F864230246}"/>
              </a:ext>
            </a:extLst>
          </p:cNvPr>
          <p:cNvSpPr>
            <a:spLocks noGrp="1"/>
          </p:cNvSpPr>
          <p:nvPr>
            <p:ph idx="1"/>
          </p:nvPr>
        </p:nvSpPr>
        <p:spPr/>
        <p:txBody>
          <a:bodyPr>
            <a:normAutofit fontScale="92500" lnSpcReduction="10000"/>
          </a:bodyPr>
          <a:lstStyle/>
          <a:p>
            <a:r>
              <a:rPr lang="en-IN" dirty="0"/>
              <a:t>Node.js was originally developed by Ryan Dahl, a PhD student in mathematics.</a:t>
            </a:r>
          </a:p>
          <a:p>
            <a:r>
              <a:rPr lang="en-IN" dirty="0"/>
              <a:t>In January 2009, Ryan Dahl began working on the implementation for server-side JavaScript.</a:t>
            </a:r>
          </a:p>
          <a:p>
            <a:r>
              <a:rPr lang="en-IN" dirty="0"/>
              <a:t>In September 2009, Isaac Schlueter started working on a package manager for Node.js, the Node Package Manager (</a:t>
            </a:r>
            <a:r>
              <a:rPr lang="en-IN" dirty="0" err="1"/>
              <a:t>npm</a:t>
            </a:r>
            <a:r>
              <a:rPr lang="en-IN" dirty="0"/>
              <a:t>).</a:t>
            </a:r>
          </a:p>
          <a:p>
            <a:r>
              <a:rPr lang="en-IN" dirty="0"/>
              <a:t>The platform is lightweight and can be installed on almost any system.</a:t>
            </a:r>
          </a:p>
          <a:p>
            <a:r>
              <a:rPr lang="en-US" dirty="0"/>
              <a:t>Node.js applications also omit a heavyweight development process.</a:t>
            </a:r>
          </a:p>
          <a:p>
            <a:r>
              <a:rPr lang="en-US" dirty="0"/>
              <a:t>Node.js uses the same JavaScript engine as Google Chrome i.e., V8 engine.</a:t>
            </a:r>
          </a:p>
          <a:p>
            <a:r>
              <a:rPr lang="en-US" dirty="0"/>
              <a:t>Node.js is an open-source project.</a:t>
            </a:r>
            <a:endParaRPr lang="en-IN" dirty="0"/>
          </a:p>
          <a:p>
            <a:endParaRPr lang="en-IN" dirty="0"/>
          </a:p>
        </p:txBody>
      </p:sp>
    </p:spTree>
    <p:extLst>
      <p:ext uri="{BB962C8B-B14F-4D97-AF65-F5344CB8AC3E}">
        <p14:creationId xmlns:p14="http://schemas.microsoft.com/office/powerpoint/2010/main" val="3441778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DB16-98BC-DE55-2475-9AF82CDF9A54}"/>
              </a:ext>
            </a:extLst>
          </p:cNvPr>
          <p:cNvSpPr>
            <a:spLocks noGrp="1"/>
          </p:cNvSpPr>
          <p:nvPr>
            <p:ph type="title"/>
          </p:nvPr>
        </p:nvSpPr>
        <p:spPr/>
        <p:txBody>
          <a:bodyPr/>
          <a:lstStyle/>
          <a:p>
            <a:r>
              <a:rPr lang="en-IN" dirty="0"/>
              <a:t>Node.js</a:t>
            </a:r>
          </a:p>
        </p:txBody>
      </p:sp>
      <p:sp>
        <p:nvSpPr>
          <p:cNvPr id="3" name="Content Placeholder 2">
            <a:extLst>
              <a:ext uri="{FF2B5EF4-FFF2-40B4-BE49-F238E27FC236}">
                <a16:creationId xmlns:a16="http://schemas.microsoft.com/office/drawing/2014/main" id="{80D38308-9A8C-D03E-D1B0-A6DFADD8D36D}"/>
              </a:ext>
            </a:extLst>
          </p:cNvPr>
          <p:cNvSpPr>
            <a:spLocks noGrp="1"/>
          </p:cNvSpPr>
          <p:nvPr>
            <p:ph idx="1"/>
          </p:nvPr>
        </p:nvSpPr>
        <p:spPr/>
        <p:txBody>
          <a:bodyPr>
            <a:normAutofit fontScale="85000" lnSpcReduction="20000"/>
          </a:bodyPr>
          <a:lstStyle/>
          <a:p>
            <a:r>
              <a:rPr lang="en-IN" sz="1000" dirty="0"/>
              <a:t>Installation</a:t>
            </a:r>
          </a:p>
          <a:p>
            <a:pPr lvl="1"/>
            <a:r>
              <a:rPr lang="en-IN" sz="1000" dirty="0"/>
              <a:t>Node.js can be installed on Unix-based systems like Linux or macOS and Windows.</a:t>
            </a:r>
          </a:p>
          <a:p>
            <a:pPr lvl="1"/>
            <a:r>
              <a:rPr lang="en-IN" sz="1000" dirty="0"/>
              <a:t>Node.js version number consists of three parts: major release, minor release and patch level.</a:t>
            </a:r>
          </a:p>
          <a:p>
            <a:pPr lvl="2"/>
            <a:r>
              <a:rPr lang="en-IN" sz="900" dirty="0"/>
              <a:t>Major release as even number indicates Long Term support and odd versions have a shorter life span.</a:t>
            </a:r>
          </a:p>
          <a:p>
            <a:pPr lvl="1"/>
            <a:r>
              <a:rPr lang="en-IN" sz="1000" dirty="0"/>
              <a:t>On Linux</a:t>
            </a:r>
          </a:p>
          <a:p>
            <a:pPr lvl="2"/>
            <a:r>
              <a:rPr lang="da-DK" sz="900" dirty="0"/>
              <a:t>wget </a:t>
            </a:r>
            <a:r>
              <a:rPr lang="da-DK" sz="900" dirty="0">
                <a:hlinkClick r:id="rId2"/>
              </a:rPr>
              <a:t>https://nodejs.org/dist/v16.8.0/node-v16.8.0-linux-x64.tar.xz</a:t>
            </a:r>
            <a:endParaRPr lang="da-DK" sz="900" dirty="0"/>
          </a:p>
          <a:p>
            <a:pPr lvl="2"/>
            <a:r>
              <a:rPr lang="en-IN" sz="900" dirty="0"/>
              <a:t>$ cd /opt</a:t>
            </a:r>
          </a:p>
          <a:p>
            <a:pPr lvl="2"/>
            <a:r>
              <a:rPr lang="en-IN" sz="900" dirty="0"/>
              <a:t>$ </a:t>
            </a:r>
            <a:r>
              <a:rPr lang="en-IN" sz="900" dirty="0" err="1"/>
              <a:t>sudo</a:t>
            </a:r>
            <a:r>
              <a:rPr lang="en-IN" sz="900" dirty="0"/>
              <a:t> tar </a:t>
            </a:r>
            <a:r>
              <a:rPr lang="en-IN" sz="900" dirty="0" err="1"/>
              <a:t>xvf</a:t>
            </a:r>
            <a:r>
              <a:rPr lang="en-IN" sz="900" dirty="0"/>
              <a:t> ~/node-v16.8.0-linux-x64.tar.xz</a:t>
            </a:r>
          </a:p>
          <a:p>
            <a:pPr lvl="2"/>
            <a:r>
              <a:rPr lang="en-IN" sz="900" dirty="0"/>
              <a:t>$ </a:t>
            </a:r>
            <a:r>
              <a:rPr lang="en-IN" sz="900" dirty="0" err="1"/>
              <a:t>sudo</a:t>
            </a:r>
            <a:r>
              <a:rPr lang="en-IN" sz="900" dirty="0"/>
              <a:t> ln -s node-v16.8.0-linux-x64 </a:t>
            </a:r>
            <a:r>
              <a:rPr lang="en-IN" sz="900" dirty="0" err="1"/>
              <a:t>nodejs</a:t>
            </a:r>
            <a:endParaRPr lang="en-IN" sz="900" dirty="0"/>
          </a:p>
          <a:p>
            <a:pPr lvl="2"/>
            <a:r>
              <a:rPr lang="en-IN" sz="900" dirty="0"/>
              <a:t>$ PATH=$PATH:/opt/</a:t>
            </a:r>
            <a:r>
              <a:rPr lang="en-IN" sz="900" dirty="0" err="1"/>
              <a:t>nodejs</a:t>
            </a:r>
            <a:r>
              <a:rPr lang="en-IN" sz="900" dirty="0"/>
              <a:t>/bin</a:t>
            </a:r>
          </a:p>
          <a:p>
            <a:pPr lvl="2"/>
            <a:r>
              <a:rPr lang="en-IN" sz="900" dirty="0"/>
              <a:t>$ export PATH </a:t>
            </a:r>
          </a:p>
          <a:p>
            <a:pPr lvl="2"/>
            <a:r>
              <a:rPr lang="en-IN" sz="900" dirty="0" err="1"/>
              <a:t>gedit</a:t>
            </a:r>
            <a:r>
              <a:rPr lang="en-IN" sz="900" dirty="0"/>
              <a:t> </a:t>
            </a:r>
            <a:r>
              <a:rPr lang="en-IN" sz="900" i="1" dirty="0"/>
              <a:t>/etc/profile</a:t>
            </a:r>
          </a:p>
          <a:p>
            <a:pPr lvl="2"/>
            <a:r>
              <a:rPr lang="en-IN" sz="900" i="1" dirty="0"/>
              <a:t>source</a:t>
            </a:r>
            <a:r>
              <a:rPr lang="en-IN" sz="900" dirty="0"/>
              <a:t> </a:t>
            </a:r>
            <a:r>
              <a:rPr lang="en-IN" sz="900" i="1" dirty="0"/>
              <a:t>/etc/profile</a:t>
            </a:r>
          </a:p>
          <a:p>
            <a:pPr lvl="2"/>
            <a:r>
              <a:rPr lang="en-IN" sz="900" i="1" dirty="0"/>
              <a:t>OR </a:t>
            </a:r>
            <a:r>
              <a:rPr lang="en-IN" sz="900" i="1" dirty="0" err="1"/>
              <a:t>sudo</a:t>
            </a:r>
            <a:r>
              <a:rPr lang="en-IN" sz="900" i="1" dirty="0"/>
              <a:t> apt-get install </a:t>
            </a:r>
            <a:r>
              <a:rPr lang="en-IN" sz="900" i="1" dirty="0" err="1"/>
              <a:t>nodejs</a:t>
            </a:r>
            <a:endParaRPr lang="en-IN" sz="900" i="1" dirty="0"/>
          </a:p>
          <a:p>
            <a:pPr lvl="2"/>
            <a:r>
              <a:rPr lang="en-IN" sz="900" i="1" dirty="0"/>
              <a:t>node –v</a:t>
            </a:r>
          </a:p>
          <a:p>
            <a:pPr lvl="1"/>
            <a:r>
              <a:rPr lang="en-IN" sz="1000" i="1" dirty="0"/>
              <a:t>For Windows</a:t>
            </a:r>
          </a:p>
          <a:p>
            <a:pPr lvl="2"/>
            <a:r>
              <a:rPr lang="en-IN" sz="900" dirty="0"/>
              <a:t>https://nodejs.org/en/download</a:t>
            </a:r>
          </a:p>
        </p:txBody>
      </p:sp>
      <p:pic>
        <p:nvPicPr>
          <p:cNvPr id="5" name="Picture 4">
            <a:extLst>
              <a:ext uri="{FF2B5EF4-FFF2-40B4-BE49-F238E27FC236}">
                <a16:creationId xmlns:a16="http://schemas.microsoft.com/office/drawing/2014/main" id="{04DBE31A-49FD-B3D6-ECBD-4FE65D02D192}"/>
              </a:ext>
            </a:extLst>
          </p:cNvPr>
          <p:cNvPicPr>
            <a:picLocks noChangeAspect="1"/>
          </p:cNvPicPr>
          <p:nvPr/>
        </p:nvPicPr>
        <p:blipFill>
          <a:blip r:embed="rId3"/>
          <a:stretch>
            <a:fillRect/>
          </a:stretch>
        </p:blipFill>
        <p:spPr>
          <a:xfrm>
            <a:off x="6988972" y="2661038"/>
            <a:ext cx="4065882" cy="2160000"/>
          </a:xfrm>
          <a:prstGeom prst="rect">
            <a:avLst/>
          </a:prstGeom>
        </p:spPr>
      </p:pic>
    </p:spTree>
    <p:extLst>
      <p:ext uri="{BB962C8B-B14F-4D97-AF65-F5344CB8AC3E}">
        <p14:creationId xmlns:p14="http://schemas.microsoft.com/office/powerpoint/2010/main" val="1271664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E031-7339-0385-C9DB-66296E503A54}"/>
              </a:ext>
            </a:extLst>
          </p:cNvPr>
          <p:cNvSpPr>
            <a:spLocks noGrp="1"/>
          </p:cNvSpPr>
          <p:nvPr>
            <p:ph type="title"/>
          </p:nvPr>
        </p:nvSpPr>
        <p:spPr/>
        <p:txBody>
          <a:bodyPr/>
          <a:lstStyle/>
          <a:p>
            <a:r>
              <a:rPr lang="en-IN" dirty="0"/>
              <a:t>Executing JAVASCRIPT CODE on Node.js</a:t>
            </a:r>
          </a:p>
        </p:txBody>
      </p:sp>
      <p:sp>
        <p:nvSpPr>
          <p:cNvPr id="3" name="Content Placeholder 2">
            <a:extLst>
              <a:ext uri="{FF2B5EF4-FFF2-40B4-BE49-F238E27FC236}">
                <a16:creationId xmlns:a16="http://schemas.microsoft.com/office/drawing/2014/main" id="{8FD4EF6A-6AFA-1581-478A-52BBF7160269}"/>
              </a:ext>
            </a:extLst>
          </p:cNvPr>
          <p:cNvSpPr>
            <a:spLocks noGrp="1"/>
          </p:cNvSpPr>
          <p:nvPr>
            <p:ph idx="1"/>
          </p:nvPr>
        </p:nvSpPr>
        <p:spPr/>
        <p:txBody>
          <a:bodyPr/>
          <a:lstStyle/>
          <a:p>
            <a:r>
              <a:rPr lang="en-IN" dirty="0"/>
              <a:t>Create a file with extension .js</a:t>
            </a:r>
          </a:p>
          <a:p>
            <a:endParaRPr lang="en-IN" dirty="0"/>
          </a:p>
          <a:p>
            <a:endParaRPr lang="en-IN" dirty="0"/>
          </a:p>
          <a:p>
            <a:r>
              <a:rPr lang="en-IN" dirty="0"/>
              <a:t>Execute the code using the command </a:t>
            </a:r>
            <a:r>
              <a:rPr lang="en-IN" b="1" i="1" dirty="0"/>
              <a:t>node &lt;</a:t>
            </a:r>
            <a:r>
              <a:rPr lang="en-IN" b="1" i="1" dirty="0" err="1"/>
              <a:t>fileName</a:t>
            </a:r>
            <a:r>
              <a:rPr lang="en-IN" b="1" i="1" dirty="0"/>
              <a:t>&gt;.js</a:t>
            </a:r>
          </a:p>
        </p:txBody>
      </p:sp>
      <p:pic>
        <p:nvPicPr>
          <p:cNvPr id="5" name="Picture 4">
            <a:extLst>
              <a:ext uri="{FF2B5EF4-FFF2-40B4-BE49-F238E27FC236}">
                <a16:creationId xmlns:a16="http://schemas.microsoft.com/office/drawing/2014/main" id="{CE8FA359-F2D2-ADE8-1D56-D808C5A048D6}"/>
              </a:ext>
            </a:extLst>
          </p:cNvPr>
          <p:cNvPicPr>
            <a:picLocks noChangeAspect="1"/>
          </p:cNvPicPr>
          <p:nvPr/>
        </p:nvPicPr>
        <p:blipFill rotWithShape="1">
          <a:blip r:embed="rId2"/>
          <a:srcRect l="3014" t="8132" r="56471" b="84117"/>
          <a:stretch/>
        </p:blipFill>
        <p:spPr>
          <a:xfrm>
            <a:off x="1451579" y="2653553"/>
            <a:ext cx="4939554" cy="502024"/>
          </a:xfrm>
          <a:prstGeom prst="rect">
            <a:avLst/>
          </a:prstGeom>
        </p:spPr>
      </p:pic>
      <p:pic>
        <p:nvPicPr>
          <p:cNvPr id="7" name="Picture 6">
            <a:extLst>
              <a:ext uri="{FF2B5EF4-FFF2-40B4-BE49-F238E27FC236}">
                <a16:creationId xmlns:a16="http://schemas.microsoft.com/office/drawing/2014/main" id="{4F898D07-8C90-DB8D-241F-D608C84F0B1C}"/>
              </a:ext>
            </a:extLst>
          </p:cNvPr>
          <p:cNvPicPr>
            <a:picLocks noChangeAspect="1"/>
          </p:cNvPicPr>
          <p:nvPr/>
        </p:nvPicPr>
        <p:blipFill rotWithShape="1">
          <a:blip r:embed="rId2"/>
          <a:srcRect l="2867" t="55626" r="63971" b="34014"/>
          <a:stretch/>
        </p:blipFill>
        <p:spPr>
          <a:xfrm>
            <a:off x="1451579" y="4465739"/>
            <a:ext cx="4968000" cy="824537"/>
          </a:xfrm>
          <a:prstGeom prst="rect">
            <a:avLst/>
          </a:prstGeom>
        </p:spPr>
      </p:pic>
    </p:spTree>
    <p:extLst>
      <p:ext uri="{BB962C8B-B14F-4D97-AF65-F5344CB8AC3E}">
        <p14:creationId xmlns:p14="http://schemas.microsoft.com/office/powerpoint/2010/main" val="1520422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B020C-9603-72F5-A9A8-FC542F149DB2}"/>
              </a:ext>
            </a:extLst>
          </p:cNvPr>
          <p:cNvSpPr>
            <a:spLocks noGrp="1"/>
          </p:cNvSpPr>
          <p:nvPr>
            <p:ph type="title"/>
          </p:nvPr>
        </p:nvSpPr>
        <p:spPr/>
        <p:txBody>
          <a:bodyPr/>
          <a:lstStyle/>
          <a:p>
            <a:r>
              <a:rPr lang="en-IN" dirty="0"/>
              <a:t>Writing JavaScript Code</a:t>
            </a:r>
          </a:p>
        </p:txBody>
      </p:sp>
      <p:sp>
        <p:nvSpPr>
          <p:cNvPr id="3" name="Content Placeholder 2">
            <a:extLst>
              <a:ext uri="{FF2B5EF4-FFF2-40B4-BE49-F238E27FC236}">
                <a16:creationId xmlns:a16="http://schemas.microsoft.com/office/drawing/2014/main" id="{193C7A5A-3D5D-11D1-BB61-8AF72070C635}"/>
              </a:ext>
            </a:extLst>
          </p:cNvPr>
          <p:cNvSpPr>
            <a:spLocks noGrp="1"/>
          </p:cNvSpPr>
          <p:nvPr>
            <p:ph idx="1"/>
          </p:nvPr>
        </p:nvSpPr>
        <p:spPr/>
        <p:txBody>
          <a:bodyPr>
            <a:normAutofit fontScale="92500" lnSpcReduction="20000"/>
          </a:bodyPr>
          <a:lstStyle/>
          <a:p>
            <a:r>
              <a:rPr lang="en-IN" dirty="0"/>
              <a:t>Important things while writing JavaScript code:</a:t>
            </a:r>
          </a:p>
          <a:p>
            <a:pPr lvl="1"/>
            <a:r>
              <a:rPr lang="en-IN" dirty="0"/>
              <a:t>Indentations</a:t>
            </a:r>
          </a:p>
          <a:p>
            <a:pPr lvl="1"/>
            <a:r>
              <a:rPr lang="en-IN" dirty="0"/>
              <a:t>Whitespace</a:t>
            </a:r>
          </a:p>
          <a:p>
            <a:pPr lvl="1"/>
            <a:r>
              <a:rPr lang="en-IN" dirty="0"/>
              <a:t>Insert a semicolon after every statement.</a:t>
            </a:r>
          </a:p>
          <a:p>
            <a:pPr lvl="1"/>
            <a:r>
              <a:rPr lang="en-IN" dirty="0"/>
              <a:t>Comment the code</a:t>
            </a:r>
          </a:p>
          <a:p>
            <a:pPr lvl="2"/>
            <a:r>
              <a:rPr lang="en-IN" dirty="0"/>
              <a:t>Single-line comments</a:t>
            </a:r>
          </a:p>
          <a:p>
            <a:pPr marL="1371600" lvl="3" indent="0">
              <a:buNone/>
            </a:pPr>
            <a:r>
              <a:rPr lang="en-IN" dirty="0"/>
              <a:t>// single line comment</a:t>
            </a:r>
          </a:p>
          <a:p>
            <a:pPr lvl="2"/>
            <a:r>
              <a:rPr lang="en-IN" dirty="0"/>
              <a:t>Multi-line comments</a:t>
            </a:r>
          </a:p>
          <a:p>
            <a:pPr marL="1371600" lvl="3" indent="0">
              <a:buNone/>
            </a:pPr>
            <a:r>
              <a:rPr lang="en-IN" dirty="0"/>
              <a:t>/* Multi-line comment.</a:t>
            </a:r>
          </a:p>
          <a:p>
            <a:pPr marL="1371600" lvl="3" indent="0">
              <a:buNone/>
            </a:pPr>
            <a:r>
              <a:rPr lang="en-IN" dirty="0"/>
              <a:t>This line is not executed.</a:t>
            </a:r>
          </a:p>
          <a:p>
            <a:pPr marL="1371600" lvl="3" indent="0">
              <a:buNone/>
            </a:pPr>
            <a:r>
              <a:rPr lang="en-IN" dirty="0"/>
              <a:t>*/</a:t>
            </a:r>
          </a:p>
        </p:txBody>
      </p:sp>
    </p:spTree>
    <p:extLst>
      <p:ext uri="{BB962C8B-B14F-4D97-AF65-F5344CB8AC3E}">
        <p14:creationId xmlns:p14="http://schemas.microsoft.com/office/powerpoint/2010/main" val="632841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6828-BEF0-9A13-29B7-FFE4276C242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C7BDCDE-83F0-1D44-CFC1-B206D20F8F83}"/>
              </a:ext>
            </a:extLst>
          </p:cNvPr>
          <p:cNvSpPr>
            <a:spLocks noGrp="1"/>
          </p:cNvSpPr>
          <p:nvPr>
            <p:ph idx="1"/>
          </p:nvPr>
        </p:nvSpPr>
        <p:spPr/>
        <p:txBody>
          <a:bodyPr>
            <a:normAutofit fontScale="92500" lnSpcReduction="20000"/>
          </a:bodyPr>
          <a:lstStyle/>
          <a:p>
            <a:r>
              <a:rPr lang="en-IN" dirty="0"/>
              <a:t>JavaScript can be divided into 3 parts:</a:t>
            </a:r>
          </a:p>
          <a:p>
            <a:pPr lvl="1"/>
            <a:r>
              <a:rPr lang="en-IN" dirty="0"/>
              <a:t>The core</a:t>
            </a:r>
          </a:p>
          <a:p>
            <a:pPr lvl="2"/>
            <a:r>
              <a:rPr lang="en-IN" dirty="0"/>
              <a:t>Heart of the language.</a:t>
            </a:r>
          </a:p>
          <a:p>
            <a:pPr lvl="2"/>
            <a:r>
              <a:rPr lang="en-IN" dirty="0"/>
              <a:t>Includes operators, expressions, statements, and subprograms.</a:t>
            </a:r>
          </a:p>
          <a:p>
            <a:pPr lvl="1"/>
            <a:r>
              <a:rPr lang="en-IN" dirty="0"/>
              <a:t>Client side</a:t>
            </a:r>
          </a:p>
          <a:p>
            <a:pPr lvl="2"/>
            <a:r>
              <a:rPr lang="en-IN" dirty="0"/>
              <a:t>Includes a collection of objects that support: </a:t>
            </a:r>
          </a:p>
          <a:p>
            <a:pPr lvl="3"/>
            <a:r>
              <a:rPr lang="en-IN" dirty="0"/>
              <a:t>the control of a browser</a:t>
            </a:r>
          </a:p>
          <a:p>
            <a:pPr lvl="3"/>
            <a:r>
              <a:rPr lang="en-IN" dirty="0"/>
              <a:t>interaction with the user</a:t>
            </a:r>
          </a:p>
          <a:p>
            <a:pPr lvl="1"/>
            <a:r>
              <a:rPr lang="en-IN" dirty="0"/>
              <a:t>Server side</a:t>
            </a:r>
          </a:p>
          <a:p>
            <a:pPr lvl="2"/>
            <a:r>
              <a:rPr lang="en-IN" dirty="0"/>
              <a:t>Includes a collection of objects that are useful to work on a web server.</a:t>
            </a:r>
          </a:p>
          <a:p>
            <a:pPr lvl="2"/>
            <a:r>
              <a:rPr lang="en-IN" dirty="0"/>
              <a:t>Example: objects supporting the communication with the database management system.</a:t>
            </a:r>
          </a:p>
          <a:p>
            <a:pPr lvl="2"/>
            <a:endParaRPr lang="en-IN" dirty="0"/>
          </a:p>
        </p:txBody>
      </p:sp>
    </p:spTree>
    <p:extLst>
      <p:ext uri="{BB962C8B-B14F-4D97-AF65-F5344CB8AC3E}">
        <p14:creationId xmlns:p14="http://schemas.microsoft.com/office/powerpoint/2010/main" val="119855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B105-1F45-221B-E2F2-882F6696DB37}"/>
              </a:ext>
            </a:extLst>
          </p:cNvPr>
          <p:cNvSpPr>
            <a:spLocks noGrp="1"/>
          </p:cNvSpPr>
          <p:nvPr>
            <p:ph type="title"/>
          </p:nvPr>
        </p:nvSpPr>
        <p:spPr/>
        <p:txBody>
          <a:bodyPr/>
          <a:lstStyle/>
          <a:p>
            <a:r>
              <a:rPr lang="en-IN" dirty="0"/>
              <a:t>Variables</a:t>
            </a:r>
          </a:p>
        </p:txBody>
      </p:sp>
      <p:sp>
        <p:nvSpPr>
          <p:cNvPr id="3" name="Content Placeholder 2">
            <a:extLst>
              <a:ext uri="{FF2B5EF4-FFF2-40B4-BE49-F238E27FC236}">
                <a16:creationId xmlns:a16="http://schemas.microsoft.com/office/drawing/2014/main" id="{F67AB76C-2050-AEBE-D09D-FC9594EE31F6}"/>
              </a:ext>
            </a:extLst>
          </p:cNvPr>
          <p:cNvSpPr>
            <a:spLocks noGrp="1"/>
          </p:cNvSpPr>
          <p:nvPr>
            <p:ph idx="1"/>
          </p:nvPr>
        </p:nvSpPr>
        <p:spPr/>
        <p:txBody>
          <a:bodyPr>
            <a:normAutofit fontScale="92500" lnSpcReduction="10000"/>
          </a:bodyPr>
          <a:lstStyle/>
          <a:p>
            <a:r>
              <a:rPr lang="en-IN" dirty="0"/>
              <a:t>Variables are values in the code that can represent different values each time the code runs.</a:t>
            </a:r>
          </a:p>
          <a:p>
            <a:r>
              <a:rPr lang="en-IN" dirty="0"/>
              <a:t>Variables are declared using the keyword:</a:t>
            </a:r>
          </a:p>
          <a:p>
            <a:pPr lvl="1"/>
            <a:r>
              <a:rPr lang="en-IN" dirty="0"/>
              <a:t>let</a:t>
            </a:r>
          </a:p>
          <a:p>
            <a:pPr lvl="1"/>
            <a:r>
              <a:rPr lang="en-IN" dirty="0"/>
              <a:t>var</a:t>
            </a:r>
          </a:p>
          <a:p>
            <a:pPr lvl="1"/>
            <a:r>
              <a:rPr lang="en-IN" dirty="0"/>
              <a:t>const</a:t>
            </a:r>
          </a:p>
          <a:p>
            <a:r>
              <a:rPr lang="en-IN" dirty="0"/>
              <a:t>A variable definition consists of three parts:</a:t>
            </a:r>
          </a:p>
          <a:p>
            <a:pPr lvl="1"/>
            <a:r>
              <a:rPr lang="en-IN" dirty="0"/>
              <a:t>A variable-defining keyword (let, var, const)</a:t>
            </a:r>
          </a:p>
          <a:p>
            <a:pPr lvl="1"/>
            <a:r>
              <a:rPr lang="en-IN" dirty="0"/>
              <a:t>A name</a:t>
            </a:r>
          </a:p>
          <a:p>
            <a:pPr lvl="1"/>
            <a:r>
              <a:rPr lang="en-IN" dirty="0"/>
              <a:t>A value</a:t>
            </a:r>
          </a:p>
          <a:p>
            <a:endParaRPr lang="en-IN" dirty="0"/>
          </a:p>
          <a:p>
            <a:endParaRPr lang="en-IN" dirty="0"/>
          </a:p>
        </p:txBody>
      </p:sp>
    </p:spTree>
    <p:extLst>
      <p:ext uri="{BB962C8B-B14F-4D97-AF65-F5344CB8AC3E}">
        <p14:creationId xmlns:p14="http://schemas.microsoft.com/office/powerpoint/2010/main" val="1834728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5BF9D-F4F2-199B-F09F-98C9C3F6285D}"/>
              </a:ext>
            </a:extLst>
          </p:cNvPr>
          <p:cNvSpPr>
            <a:spLocks noGrp="1"/>
          </p:cNvSpPr>
          <p:nvPr>
            <p:ph type="title"/>
          </p:nvPr>
        </p:nvSpPr>
        <p:spPr/>
        <p:txBody>
          <a:bodyPr/>
          <a:lstStyle/>
          <a:p>
            <a:r>
              <a:rPr lang="en-IN" dirty="0"/>
              <a:t>Declaring Variables</a:t>
            </a:r>
          </a:p>
        </p:txBody>
      </p:sp>
      <p:sp>
        <p:nvSpPr>
          <p:cNvPr id="3" name="Content Placeholder 2">
            <a:extLst>
              <a:ext uri="{FF2B5EF4-FFF2-40B4-BE49-F238E27FC236}">
                <a16:creationId xmlns:a16="http://schemas.microsoft.com/office/drawing/2014/main" id="{94132F64-D1EC-181F-6428-3D2BC21DEA5A}"/>
              </a:ext>
            </a:extLst>
          </p:cNvPr>
          <p:cNvSpPr>
            <a:spLocks noGrp="1"/>
          </p:cNvSpPr>
          <p:nvPr>
            <p:ph idx="1"/>
          </p:nvPr>
        </p:nvSpPr>
        <p:spPr/>
        <p:txBody>
          <a:bodyPr/>
          <a:lstStyle/>
          <a:p>
            <a:r>
              <a:rPr lang="en-IN" dirty="0"/>
              <a:t>Declare the variable for the first time it is created.</a:t>
            </a:r>
          </a:p>
          <a:p>
            <a:endParaRPr lang="en-IN" dirty="0"/>
          </a:p>
          <a:p>
            <a:r>
              <a:rPr lang="en-IN" dirty="0"/>
              <a:t>Use the name to call or assign a new value to the variable.</a:t>
            </a:r>
          </a:p>
          <a:p>
            <a:endParaRPr lang="en-IN" dirty="0"/>
          </a:p>
        </p:txBody>
      </p:sp>
      <p:pic>
        <p:nvPicPr>
          <p:cNvPr id="4" name="Picture 3">
            <a:extLst>
              <a:ext uri="{FF2B5EF4-FFF2-40B4-BE49-F238E27FC236}">
                <a16:creationId xmlns:a16="http://schemas.microsoft.com/office/drawing/2014/main" id="{F4C07888-EB78-B156-91D2-E69325B60226}"/>
              </a:ext>
            </a:extLst>
          </p:cNvPr>
          <p:cNvPicPr>
            <a:picLocks noChangeAspect="1"/>
          </p:cNvPicPr>
          <p:nvPr/>
        </p:nvPicPr>
        <p:blipFill rotWithShape="1">
          <a:blip r:embed="rId2"/>
          <a:srcRect l="17721" t="31246" r="58382" b="61696"/>
          <a:stretch/>
        </p:blipFill>
        <p:spPr>
          <a:xfrm>
            <a:off x="1451579" y="2494944"/>
            <a:ext cx="2913530" cy="457200"/>
          </a:xfrm>
          <a:prstGeom prst="rect">
            <a:avLst/>
          </a:prstGeom>
        </p:spPr>
      </p:pic>
      <p:pic>
        <p:nvPicPr>
          <p:cNvPr id="5" name="Picture 4">
            <a:extLst>
              <a:ext uri="{FF2B5EF4-FFF2-40B4-BE49-F238E27FC236}">
                <a16:creationId xmlns:a16="http://schemas.microsoft.com/office/drawing/2014/main" id="{F6899D3B-C55F-3FF1-2D38-D00F044C2013}"/>
              </a:ext>
            </a:extLst>
          </p:cNvPr>
          <p:cNvPicPr>
            <a:picLocks noChangeAspect="1"/>
          </p:cNvPicPr>
          <p:nvPr/>
        </p:nvPicPr>
        <p:blipFill rotWithShape="1">
          <a:blip r:embed="rId2"/>
          <a:srcRect l="17867" t="40104" r="58235" b="52837"/>
          <a:stretch/>
        </p:blipFill>
        <p:spPr>
          <a:xfrm>
            <a:off x="1451579" y="3523444"/>
            <a:ext cx="2913530" cy="457200"/>
          </a:xfrm>
          <a:prstGeom prst="rect">
            <a:avLst/>
          </a:prstGeom>
        </p:spPr>
      </p:pic>
      <p:pic>
        <p:nvPicPr>
          <p:cNvPr id="6" name="Picture 5">
            <a:extLst>
              <a:ext uri="{FF2B5EF4-FFF2-40B4-BE49-F238E27FC236}">
                <a16:creationId xmlns:a16="http://schemas.microsoft.com/office/drawing/2014/main" id="{9459B525-13A1-B77D-F733-CA85ED8F2217}"/>
              </a:ext>
            </a:extLst>
          </p:cNvPr>
          <p:cNvPicPr>
            <a:picLocks noChangeAspect="1"/>
          </p:cNvPicPr>
          <p:nvPr/>
        </p:nvPicPr>
        <p:blipFill rotWithShape="1">
          <a:blip r:embed="rId2"/>
          <a:srcRect l="17941" t="48685" r="61182" b="44256"/>
          <a:stretch/>
        </p:blipFill>
        <p:spPr>
          <a:xfrm>
            <a:off x="4980579" y="3523445"/>
            <a:ext cx="2545274" cy="457199"/>
          </a:xfrm>
          <a:prstGeom prst="rect">
            <a:avLst/>
          </a:prstGeom>
        </p:spPr>
      </p:pic>
    </p:spTree>
    <p:extLst>
      <p:ext uri="{BB962C8B-B14F-4D97-AF65-F5344CB8AC3E}">
        <p14:creationId xmlns:p14="http://schemas.microsoft.com/office/powerpoint/2010/main" val="779192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7FB0-18D8-7473-3CAC-EA74F19A53BA}"/>
              </a:ext>
            </a:extLst>
          </p:cNvPr>
          <p:cNvSpPr>
            <a:spLocks noGrp="1"/>
          </p:cNvSpPr>
          <p:nvPr>
            <p:ph type="title"/>
          </p:nvPr>
        </p:nvSpPr>
        <p:spPr/>
        <p:txBody>
          <a:bodyPr/>
          <a:lstStyle/>
          <a:p>
            <a:r>
              <a:rPr lang="en-IN" dirty="0"/>
              <a:t>Declaring Variables</a:t>
            </a:r>
          </a:p>
        </p:txBody>
      </p:sp>
      <p:sp>
        <p:nvSpPr>
          <p:cNvPr id="3" name="Content Placeholder 2">
            <a:extLst>
              <a:ext uri="{FF2B5EF4-FFF2-40B4-BE49-F238E27FC236}">
                <a16:creationId xmlns:a16="http://schemas.microsoft.com/office/drawing/2014/main" id="{440B5A5E-F347-3E14-6B2D-7967D6DBFF9C}"/>
              </a:ext>
            </a:extLst>
          </p:cNvPr>
          <p:cNvSpPr>
            <a:spLocks noGrp="1"/>
          </p:cNvSpPr>
          <p:nvPr>
            <p:ph idx="1"/>
          </p:nvPr>
        </p:nvSpPr>
        <p:spPr/>
        <p:txBody>
          <a:bodyPr>
            <a:normAutofit fontScale="70000" lnSpcReduction="20000"/>
          </a:bodyPr>
          <a:lstStyle/>
          <a:p>
            <a:r>
              <a:rPr lang="en-IN" dirty="0"/>
              <a:t>Difference between let, var and const:</a:t>
            </a:r>
          </a:p>
          <a:p>
            <a:endParaRPr lang="en-IN" dirty="0"/>
          </a:p>
          <a:p>
            <a:endParaRPr lang="en-IN" dirty="0"/>
          </a:p>
          <a:p>
            <a:endParaRPr lang="en-IN" dirty="0"/>
          </a:p>
          <a:p>
            <a:endParaRPr lang="en-IN" dirty="0"/>
          </a:p>
          <a:p>
            <a:endParaRPr lang="en-IN" dirty="0"/>
          </a:p>
          <a:p>
            <a:r>
              <a:rPr lang="en-IN" dirty="0"/>
              <a:t>Global scope</a:t>
            </a:r>
          </a:p>
          <a:p>
            <a:pPr lvl="1"/>
            <a:r>
              <a:rPr lang="en-IN" dirty="0"/>
              <a:t>Can use the variable in the entire script.</a:t>
            </a:r>
          </a:p>
          <a:p>
            <a:r>
              <a:rPr lang="en-IN" dirty="0"/>
              <a:t>Block scope</a:t>
            </a:r>
          </a:p>
          <a:p>
            <a:pPr lvl="1"/>
            <a:r>
              <a:rPr lang="en-IN" dirty="0"/>
              <a:t>Can use the variables in the specific block in which they are define. A block of code always starts with { and end with }.</a:t>
            </a:r>
          </a:p>
          <a:p>
            <a:endParaRPr lang="en-IN" dirty="0"/>
          </a:p>
        </p:txBody>
      </p:sp>
      <p:graphicFrame>
        <p:nvGraphicFramePr>
          <p:cNvPr id="4" name="Table 3">
            <a:extLst>
              <a:ext uri="{FF2B5EF4-FFF2-40B4-BE49-F238E27FC236}">
                <a16:creationId xmlns:a16="http://schemas.microsoft.com/office/drawing/2014/main" id="{FDE0FEA1-0C5A-2A00-7C7C-B7439662FD6C}"/>
              </a:ext>
            </a:extLst>
          </p:cNvPr>
          <p:cNvGraphicFramePr>
            <a:graphicFrameLocks noGrp="1"/>
          </p:cNvGraphicFramePr>
          <p:nvPr>
            <p:extLst>
              <p:ext uri="{D42A27DB-BD31-4B8C-83A1-F6EECF244321}">
                <p14:modId xmlns:p14="http://schemas.microsoft.com/office/powerpoint/2010/main" val="2274608924"/>
              </p:ext>
            </p:extLst>
          </p:nvPr>
        </p:nvGraphicFramePr>
        <p:xfrm>
          <a:off x="2189216" y="2481198"/>
          <a:ext cx="8127999" cy="1259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81353488"/>
                    </a:ext>
                  </a:extLst>
                </a:gridCol>
                <a:gridCol w="2709333">
                  <a:extLst>
                    <a:ext uri="{9D8B030D-6E8A-4147-A177-3AD203B41FA5}">
                      <a16:colId xmlns:a16="http://schemas.microsoft.com/office/drawing/2014/main" val="1657747222"/>
                    </a:ext>
                  </a:extLst>
                </a:gridCol>
                <a:gridCol w="2709333">
                  <a:extLst>
                    <a:ext uri="{9D8B030D-6E8A-4147-A177-3AD203B41FA5}">
                      <a16:colId xmlns:a16="http://schemas.microsoft.com/office/drawing/2014/main" val="276949176"/>
                    </a:ext>
                  </a:extLst>
                </a:gridCol>
              </a:tblGrid>
              <a:tr h="370840">
                <a:tc>
                  <a:txBody>
                    <a:bodyPr/>
                    <a:lstStyle/>
                    <a:p>
                      <a:pPr algn="ctr"/>
                      <a:r>
                        <a:rPr lang="en-IN" sz="1400" dirty="0"/>
                        <a:t>let</a:t>
                      </a:r>
                    </a:p>
                  </a:txBody>
                  <a:tcPr/>
                </a:tc>
                <a:tc>
                  <a:txBody>
                    <a:bodyPr/>
                    <a:lstStyle/>
                    <a:p>
                      <a:pPr algn="ctr"/>
                      <a:r>
                        <a:rPr lang="en-IN" sz="1400" dirty="0"/>
                        <a:t>var</a:t>
                      </a:r>
                    </a:p>
                  </a:txBody>
                  <a:tcPr/>
                </a:tc>
                <a:tc>
                  <a:txBody>
                    <a:bodyPr/>
                    <a:lstStyle/>
                    <a:p>
                      <a:pPr algn="ctr"/>
                      <a:r>
                        <a:rPr lang="en-IN" sz="1400" dirty="0"/>
                        <a:t>const</a:t>
                      </a:r>
                    </a:p>
                  </a:txBody>
                  <a:tcPr/>
                </a:tc>
                <a:extLst>
                  <a:ext uri="{0D108BD9-81ED-4DB2-BD59-A6C34878D82A}">
                    <a16:rowId xmlns:a16="http://schemas.microsoft.com/office/drawing/2014/main" val="3408677405"/>
                  </a:ext>
                </a:extLst>
              </a:tr>
              <a:tr h="370840">
                <a:tc>
                  <a:txBody>
                    <a:bodyPr/>
                    <a:lstStyle/>
                    <a:p>
                      <a:r>
                        <a:rPr lang="en-IN" sz="1400" dirty="0"/>
                        <a:t>Use for variables that might have new value assigned in a 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Use for variables that might have new value assigned in a program.</a:t>
                      </a:r>
                    </a:p>
                  </a:txBody>
                  <a:tcPr/>
                </a:tc>
                <a:tc>
                  <a:txBody>
                    <a:bodyPr/>
                    <a:lstStyle/>
                    <a:p>
                      <a:r>
                        <a:rPr lang="en-IN" sz="1400" dirty="0"/>
                        <a:t>Use for variables that get a value assigned once.</a:t>
                      </a:r>
                    </a:p>
                  </a:txBody>
                  <a:tcPr/>
                </a:tc>
                <a:extLst>
                  <a:ext uri="{0D108BD9-81ED-4DB2-BD59-A6C34878D82A}">
                    <a16:rowId xmlns:a16="http://schemas.microsoft.com/office/drawing/2014/main" val="1489247714"/>
                  </a:ext>
                </a:extLst>
              </a:tr>
              <a:tr h="370840">
                <a:tc>
                  <a:txBody>
                    <a:bodyPr/>
                    <a:lstStyle/>
                    <a:p>
                      <a:r>
                        <a:rPr lang="en-IN" sz="1400" dirty="0"/>
                        <a:t>Has block scope.</a:t>
                      </a:r>
                    </a:p>
                  </a:txBody>
                  <a:tcPr/>
                </a:tc>
                <a:tc>
                  <a:txBody>
                    <a:bodyPr/>
                    <a:lstStyle/>
                    <a:p>
                      <a:r>
                        <a:rPr lang="en-IN" sz="1400" dirty="0"/>
                        <a:t>Has global scope.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Has block scope.</a:t>
                      </a:r>
                    </a:p>
                  </a:txBody>
                  <a:tcPr/>
                </a:tc>
                <a:extLst>
                  <a:ext uri="{0D108BD9-81ED-4DB2-BD59-A6C34878D82A}">
                    <a16:rowId xmlns:a16="http://schemas.microsoft.com/office/drawing/2014/main" val="2944620965"/>
                  </a:ext>
                </a:extLst>
              </a:tr>
            </a:tbl>
          </a:graphicData>
        </a:graphic>
      </p:graphicFrame>
    </p:spTree>
    <p:extLst>
      <p:ext uri="{BB962C8B-B14F-4D97-AF65-F5344CB8AC3E}">
        <p14:creationId xmlns:p14="http://schemas.microsoft.com/office/powerpoint/2010/main" val="66443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BC19D-9E60-54AB-91E9-720EBE2AD654}"/>
              </a:ext>
            </a:extLst>
          </p:cNvPr>
          <p:cNvSpPr>
            <a:spLocks noGrp="1"/>
          </p:cNvSpPr>
          <p:nvPr>
            <p:ph type="title"/>
          </p:nvPr>
        </p:nvSpPr>
        <p:spPr/>
        <p:txBody>
          <a:bodyPr/>
          <a:lstStyle/>
          <a:p>
            <a:r>
              <a:rPr lang="en-IN" dirty="0"/>
              <a:t>Declaring Variables</a:t>
            </a:r>
          </a:p>
        </p:txBody>
      </p:sp>
      <p:pic>
        <p:nvPicPr>
          <p:cNvPr id="5" name="Content Placeholder 4">
            <a:extLst>
              <a:ext uri="{FF2B5EF4-FFF2-40B4-BE49-F238E27FC236}">
                <a16:creationId xmlns:a16="http://schemas.microsoft.com/office/drawing/2014/main" id="{0A68A37A-231A-C73C-8007-29A89396C763}"/>
              </a:ext>
            </a:extLst>
          </p:cNvPr>
          <p:cNvPicPr>
            <a:picLocks noGrp="1" noChangeAspect="1"/>
          </p:cNvPicPr>
          <p:nvPr>
            <p:ph idx="1"/>
          </p:nvPr>
        </p:nvPicPr>
        <p:blipFill>
          <a:blip r:embed="rId2"/>
          <a:stretch>
            <a:fillRect/>
          </a:stretch>
        </p:blipFill>
        <p:spPr>
          <a:xfrm>
            <a:off x="1451579" y="2176982"/>
            <a:ext cx="4680000" cy="2626747"/>
          </a:xfrm>
        </p:spPr>
      </p:pic>
      <p:pic>
        <p:nvPicPr>
          <p:cNvPr id="7" name="Picture 6">
            <a:extLst>
              <a:ext uri="{FF2B5EF4-FFF2-40B4-BE49-F238E27FC236}">
                <a16:creationId xmlns:a16="http://schemas.microsoft.com/office/drawing/2014/main" id="{8E50DC3E-E673-AA3C-2AD0-75E0E9A9B84A}"/>
              </a:ext>
            </a:extLst>
          </p:cNvPr>
          <p:cNvPicPr>
            <a:picLocks noChangeAspect="1"/>
          </p:cNvPicPr>
          <p:nvPr/>
        </p:nvPicPr>
        <p:blipFill rotWithShape="1">
          <a:blip r:embed="rId3"/>
          <a:srcRect l="17721" t="61696" r="38529" b="9480"/>
          <a:stretch/>
        </p:blipFill>
        <p:spPr>
          <a:xfrm>
            <a:off x="6374854" y="2176982"/>
            <a:ext cx="4680000" cy="1638055"/>
          </a:xfrm>
          <a:prstGeom prst="rect">
            <a:avLst/>
          </a:prstGeom>
        </p:spPr>
      </p:pic>
    </p:spTree>
    <p:extLst>
      <p:ext uri="{BB962C8B-B14F-4D97-AF65-F5344CB8AC3E}">
        <p14:creationId xmlns:p14="http://schemas.microsoft.com/office/powerpoint/2010/main" val="153952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53DC7-BFB5-8356-447C-CBB2552095DB}"/>
              </a:ext>
            </a:extLst>
          </p:cNvPr>
          <p:cNvSpPr>
            <a:spLocks noGrp="1"/>
          </p:cNvSpPr>
          <p:nvPr>
            <p:ph type="title"/>
          </p:nvPr>
        </p:nvSpPr>
        <p:spPr/>
        <p:txBody>
          <a:bodyPr/>
          <a:lstStyle/>
          <a:p>
            <a:r>
              <a:rPr lang="en-IN" dirty="0"/>
              <a:t>Declaring Variables</a:t>
            </a:r>
          </a:p>
        </p:txBody>
      </p:sp>
      <p:sp>
        <p:nvSpPr>
          <p:cNvPr id="3" name="Content Placeholder 2">
            <a:extLst>
              <a:ext uri="{FF2B5EF4-FFF2-40B4-BE49-F238E27FC236}">
                <a16:creationId xmlns:a16="http://schemas.microsoft.com/office/drawing/2014/main" id="{FCDED402-0C11-5318-05C3-0C81562131CF}"/>
              </a:ext>
            </a:extLst>
          </p:cNvPr>
          <p:cNvSpPr>
            <a:spLocks noGrp="1"/>
          </p:cNvSpPr>
          <p:nvPr>
            <p:ph idx="1"/>
          </p:nvPr>
        </p:nvSpPr>
        <p:spPr/>
        <p:txBody>
          <a:bodyPr/>
          <a:lstStyle/>
          <a:p>
            <a:r>
              <a:rPr lang="en-IN" dirty="0"/>
              <a:t>Use of </a:t>
            </a:r>
            <a:r>
              <a:rPr lang="en-IN" b="1" i="1" dirty="0"/>
              <a:t>const</a:t>
            </a:r>
            <a:r>
              <a:rPr lang="en-IN" i="1" dirty="0"/>
              <a:t>:</a:t>
            </a:r>
          </a:p>
        </p:txBody>
      </p:sp>
      <p:pic>
        <p:nvPicPr>
          <p:cNvPr id="5" name="Picture 4">
            <a:extLst>
              <a:ext uri="{FF2B5EF4-FFF2-40B4-BE49-F238E27FC236}">
                <a16:creationId xmlns:a16="http://schemas.microsoft.com/office/drawing/2014/main" id="{D2FCD1C4-147E-72F6-45E4-1C58A7EB35E3}"/>
              </a:ext>
            </a:extLst>
          </p:cNvPr>
          <p:cNvPicPr>
            <a:picLocks noChangeAspect="1"/>
          </p:cNvPicPr>
          <p:nvPr/>
        </p:nvPicPr>
        <p:blipFill rotWithShape="1">
          <a:blip r:embed="rId2"/>
          <a:srcRect l="17721" t="33322" r="54558" b="50621"/>
          <a:stretch/>
        </p:blipFill>
        <p:spPr>
          <a:xfrm>
            <a:off x="1451579" y="2660790"/>
            <a:ext cx="4680000" cy="1440155"/>
          </a:xfrm>
          <a:prstGeom prst="rect">
            <a:avLst/>
          </a:prstGeom>
        </p:spPr>
      </p:pic>
      <p:pic>
        <p:nvPicPr>
          <p:cNvPr id="7" name="Picture 6">
            <a:extLst>
              <a:ext uri="{FF2B5EF4-FFF2-40B4-BE49-F238E27FC236}">
                <a16:creationId xmlns:a16="http://schemas.microsoft.com/office/drawing/2014/main" id="{1CB7F8A7-3CA5-29A8-850F-D82ED28FBF96}"/>
              </a:ext>
            </a:extLst>
          </p:cNvPr>
          <p:cNvPicPr>
            <a:picLocks noChangeAspect="1"/>
          </p:cNvPicPr>
          <p:nvPr/>
        </p:nvPicPr>
        <p:blipFill rotWithShape="1">
          <a:blip r:embed="rId3"/>
          <a:srcRect l="17721" t="61834" r="38897" b="11868"/>
          <a:stretch/>
        </p:blipFill>
        <p:spPr>
          <a:xfrm>
            <a:off x="6374854" y="2675441"/>
            <a:ext cx="4680000" cy="1507118"/>
          </a:xfrm>
          <a:prstGeom prst="rect">
            <a:avLst/>
          </a:prstGeom>
        </p:spPr>
      </p:pic>
    </p:spTree>
    <p:extLst>
      <p:ext uri="{BB962C8B-B14F-4D97-AF65-F5344CB8AC3E}">
        <p14:creationId xmlns:p14="http://schemas.microsoft.com/office/powerpoint/2010/main" val="1193137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E499-392C-5DC4-CE9A-4F11658A035B}"/>
              </a:ext>
            </a:extLst>
          </p:cNvPr>
          <p:cNvSpPr>
            <a:spLocks noGrp="1"/>
          </p:cNvSpPr>
          <p:nvPr>
            <p:ph type="title"/>
          </p:nvPr>
        </p:nvSpPr>
        <p:spPr/>
        <p:txBody>
          <a:bodyPr/>
          <a:lstStyle/>
          <a:p>
            <a:r>
              <a:rPr lang="en-IN" dirty="0"/>
              <a:t>Naming Variables</a:t>
            </a:r>
          </a:p>
        </p:txBody>
      </p:sp>
      <p:sp>
        <p:nvSpPr>
          <p:cNvPr id="3" name="Content Placeholder 2">
            <a:extLst>
              <a:ext uri="{FF2B5EF4-FFF2-40B4-BE49-F238E27FC236}">
                <a16:creationId xmlns:a16="http://schemas.microsoft.com/office/drawing/2014/main" id="{7446AEBC-684D-076B-EB7D-35B6CFA3407C}"/>
              </a:ext>
            </a:extLst>
          </p:cNvPr>
          <p:cNvSpPr>
            <a:spLocks noGrp="1"/>
          </p:cNvSpPr>
          <p:nvPr>
            <p:ph idx="1"/>
          </p:nvPr>
        </p:nvSpPr>
        <p:spPr/>
        <p:txBody>
          <a:bodyPr>
            <a:normAutofit/>
          </a:bodyPr>
          <a:lstStyle/>
          <a:p>
            <a:r>
              <a:rPr lang="en-IN" dirty="0"/>
              <a:t>Variable name start with a lower case letter.</a:t>
            </a:r>
          </a:p>
          <a:p>
            <a:r>
              <a:rPr lang="en-IN" dirty="0"/>
              <a:t>Variable name should be descriptive.</a:t>
            </a:r>
          </a:p>
          <a:p>
            <a:pPr lvl="1"/>
            <a:r>
              <a:rPr lang="en-IN" dirty="0"/>
              <a:t>If a variable holds an age, name it as </a:t>
            </a:r>
            <a:r>
              <a:rPr lang="en-IN" i="1" dirty="0"/>
              <a:t>age </a:t>
            </a:r>
            <a:r>
              <a:rPr lang="en-IN" dirty="0"/>
              <a:t>not </a:t>
            </a:r>
            <a:r>
              <a:rPr lang="en-IN" i="1" dirty="0"/>
              <a:t>x.</a:t>
            </a:r>
          </a:p>
          <a:p>
            <a:r>
              <a:rPr lang="en-IN" dirty="0"/>
              <a:t>Variable name can’t contain spaces but can use underscore.</a:t>
            </a:r>
          </a:p>
          <a:p>
            <a:r>
              <a:rPr lang="en-IN" dirty="0"/>
              <a:t>JavaScript uses </a:t>
            </a:r>
            <a:r>
              <a:rPr lang="en-IN" b="1" i="1" dirty="0"/>
              <a:t>camel case </a:t>
            </a:r>
            <a:r>
              <a:rPr lang="en-IN" dirty="0"/>
              <a:t>to name variables.</a:t>
            </a:r>
          </a:p>
          <a:p>
            <a:pPr lvl="1"/>
            <a:r>
              <a:rPr lang="en-IN" dirty="0"/>
              <a:t>When a variable use multiple words, </a:t>
            </a:r>
            <a:r>
              <a:rPr lang="en-US" dirty="0"/>
              <a:t>start with a lowercase word, then use a capital for every new word after the first word. </a:t>
            </a:r>
          </a:p>
          <a:p>
            <a:pPr lvl="1"/>
            <a:endParaRPr lang="en-IN" dirty="0"/>
          </a:p>
          <a:p>
            <a:endParaRPr lang="en-IN" dirty="0"/>
          </a:p>
          <a:p>
            <a:pPr lvl="1"/>
            <a:endParaRPr lang="en-IN" dirty="0"/>
          </a:p>
        </p:txBody>
      </p:sp>
      <p:pic>
        <p:nvPicPr>
          <p:cNvPr id="4" name="Picture 3">
            <a:extLst>
              <a:ext uri="{FF2B5EF4-FFF2-40B4-BE49-F238E27FC236}">
                <a16:creationId xmlns:a16="http://schemas.microsoft.com/office/drawing/2014/main" id="{46B00966-F353-043D-EBE9-1E67BED2A947}"/>
              </a:ext>
            </a:extLst>
          </p:cNvPr>
          <p:cNvPicPr>
            <a:picLocks noChangeAspect="1"/>
          </p:cNvPicPr>
          <p:nvPr/>
        </p:nvPicPr>
        <p:blipFill rotWithShape="1">
          <a:blip r:embed="rId2"/>
          <a:srcRect l="17721" t="34452" r="58382" b="61696"/>
          <a:stretch/>
        </p:blipFill>
        <p:spPr>
          <a:xfrm>
            <a:off x="2240473" y="5216846"/>
            <a:ext cx="2913530" cy="249499"/>
          </a:xfrm>
          <a:prstGeom prst="rect">
            <a:avLst/>
          </a:prstGeom>
        </p:spPr>
      </p:pic>
    </p:spTree>
    <p:extLst>
      <p:ext uri="{BB962C8B-B14F-4D97-AF65-F5344CB8AC3E}">
        <p14:creationId xmlns:p14="http://schemas.microsoft.com/office/powerpoint/2010/main" val="463793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E656-812D-F67C-12DB-2832235F31EA}"/>
              </a:ext>
            </a:extLst>
          </p:cNvPr>
          <p:cNvSpPr>
            <a:spLocks noGrp="1"/>
          </p:cNvSpPr>
          <p:nvPr>
            <p:ph type="title"/>
          </p:nvPr>
        </p:nvSpPr>
        <p:spPr/>
        <p:txBody>
          <a:bodyPr/>
          <a:lstStyle/>
          <a:p>
            <a:r>
              <a:rPr lang="en-IN" dirty="0"/>
              <a:t>Primitive Data Types</a:t>
            </a:r>
          </a:p>
        </p:txBody>
      </p:sp>
      <p:sp>
        <p:nvSpPr>
          <p:cNvPr id="3" name="Content Placeholder 2">
            <a:extLst>
              <a:ext uri="{FF2B5EF4-FFF2-40B4-BE49-F238E27FC236}">
                <a16:creationId xmlns:a16="http://schemas.microsoft.com/office/drawing/2014/main" id="{9C36903A-4B1C-BEAF-290E-2AD26A24AFBA}"/>
              </a:ext>
            </a:extLst>
          </p:cNvPr>
          <p:cNvSpPr>
            <a:spLocks noGrp="1"/>
          </p:cNvSpPr>
          <p:nvPr>
            <p:ph idx="1"/>
          </p:nvPr>
        </p:nvSpPr>
        <p:spPr/>
        <p:txBody>
          <a:bodyPr>
            <a:normAutofit fontScale="77500" lnSpcReduction="20000"/>
          </a:bodyPr>
          <a:lstStyle/>
          <a:p>
            <a:r>
              <a:rPr lang="en-IN" dirty="0"/>
              <a:t>Variables can be assigned with a different types of values.</a:t>
            </a:r>
          </a:p>
          <a:p>
            <a:r>
              <a:rPr lang="en-IN" dirty="0"/>
              <a:t>JavaScript is a loosely typed language. The type doesn’t need to be named explicitly.</a:t>
            </a:r>
          </a:p>
          <a:p>
            <a:pPr lvl="1"/>
            <a:r>
              <a:rPr lang="en-IN" dirty="0"/>
              <a:t>JavaScript determines the variable type based on the value assigned.</a:t>
            </a:r>
          </a:p>
          <a:p>
            <a:r>
              <a:rPr lang="en-IN" dirty="0"/>
              <a:t>JavaScript has seven primitive types:</a:t>
            </a:r>
          </a:p>
          <a:p>
            <a:pPr lvl="1"/>
            <a:r>
              <a:rPr lang="en-IN" dirty="0"/>
              <a:t>String</a:t>
            </a:r>
          </a:p>
          <a:p>
            <a:pPr lvl="1"/>
            <a:r>
              <a:rPr lang="en-IN" dirty="0"/>
              <a:t>Number</a:t>
            </a:r>
          </a:p>
          <a:p>
            <a:pPr lvl="1"/>
            <a:r>
              <a:rPr lang="en-IN" dirty="0"/>
              <a:t>BigInt</a:t>
            </a:r>
          </a:p>
          <a:p>
            <a:pPr lvl="1"/>
            <a:r>
              <a:rPr lang="en-IN" dirty="0"/>
              <a:t>Boolean</a:t>
            </a:r>
          </a:p>
          <a:p>
            <a:pPr lvl="1"/>
            <a:r>
              <a:rPr lang="en-IN" dirty="0"/>
              <a:t>Symbol</a:t>
            </a:r>
          </a:p>
          <a:p>
            <a:pPr lvl="1"/>
            <a:r>
              <a:rPr lang="en-IN" dirty="0"/>
              <a:t>undefined</a:t>
            </a:r>
          </a:p>
          <a:p>
            <a:pPr lvl="1"/>
            <a:r>
              <a:rPr lang="en-IN" dirty="0"/>
              <a:t>null</a:t>
            </a:r>
          </a:p>
        </p:txBody>
      </p:sp>
    </p:spTree>
    <p:extLst>
      <p:ext uri="{BB962C8B-B14F-4D97-AF65-F5344CB8AC3E}">
        <p14:creationId xmlns:p14="http://schemas.microsoft.com/office/powerpoint/2010/main" val="3526442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7B49-9701-C732-A332-45AB89A9FDF1}"/>
              </a:ext>
            </a:extLst>
          </p:cNvPr>
          <p:cNvSpPr>
            <a:spLocks noGrp="1"/>
          </p:cNvSpPr>
          <p:nvPr>
            <p:ph type="title"/>
          </p:nvPr>
        </p:nvSpPr>
        <p:spPr/>
        <p:txBody>
          <a:bodyPr/>
          <a:lstStyle/>
          <a:p>
            <a:r>
              <a:rPr lang="en-IN" dirty="0"/>
              <a:t>Primitive Data Types</a:t>
            </a:r>
          </a:p>
        </p:txBody>
      </p:sp>
      <p:sp>
        <p:nvSpPr>
          <p:cNvPr id="3" name="Content Placeholder 2">
            <a:extLst>
              <a:ext uri="{FF2B5EF4-FFF2-40B4-BE49-F238E27FC236}">
                <a16:creationId xmlns:a16="http://schemas.microsoft.com/office/drawing/2014/main" id="{4F92EBDD-B187-D681-2BD0-DB7B242A2A96}"/>
              </a:ext>
            </a:extLst>
          </p:cNvPr>
          <p:cNvSpPr>
            <a:spLocks noGrp="1"/>
          </p:cNvSpPr>
          <p:nvPr>
            <p:ph idx="1"/>
          </p:nvPr>
        </p:nvSpPr>
        <p:spPr/>
        <p:txBody>
          <a:bodyPr/>
          <a:lstStyle/>
          <a:p>
            <a:r>
              <a:rPr lang="en-IN" b="1" dirty="0"/>
              <a:t>String</a:t>
            </a:r>
          </a:p>
          <a:p>
            <a:pPr lvl="1"/>
            <a:r>
              <a:rPr lang="en-IN" dirty="0"/>
              <a:t>A string is a sequence of characters.</a:t>
            </a:r>
          </a:p>
          <a:p>
            <a:pPr lvl="1"/>
            <a:r>
              <a:rPr lang="en-IN" dirty="0"/>
              <a:t>Declaring a string:</a:t>
            </a:r>
          </a:p>
          <a:p>
            <a:pPr lvl="2"/>
            <a:r>
              <a:rPr lang="en-IN" dirty="0"/>
              <a:t>Double quotes</a:t>
            </a:r>
          </a:p>
          <a:p>
            <a:pPr lvl="2"/>
            <a:r>
              <a:rPr lang="en-IN" dirty="0"/>
              <a:t>Single quotes</a:t>
            </a:r>
          </a:p>
          <a:p>
            <a:pPr lvl="2"/>
            <a:r>
              <a:rPr lang="en-IN" dirty="0"/>
              <a:t>Backticks</a:t>
            </a:r>
          </a:p>
          <a:p>
            <a:endParaRPr lang="en-IN" dirty="0"/>
          </a:p>
          <a:p>
            <a:pPr lvl="1"/>
            <a:endParaRPr lang="en-IN" dirty="0"/>
          </a:p>
        </p:txBody>
      </p:sp>
      <p:pic>
        <p:nvPicPr>
          <p:cNvPr id="5" name="Picture 4">
            <a:extLst>
              <a:ext uri="{FF2B5EF4-FFF2-40B4-BE49-F238E27FC236}">
                <a16:creationId xmlns:a16="http://schemas.microsoft.com/office/drawing/2014/main" id="{6F5D9B66-6202-22B2-4BFC-EE661C4E7127}"/>
              </a:ext>
            </a:extLst>
          </p:cNvPr>
          <p:cNvPicPr>
            <a:picLocks noChangeAspect="1"/>
          </p:cNvPicPr>
          <p:nvPr/>
        </p:nvPicPr>
        <p:blipFill>
          <a:blip r:embed="rId2"/>
          <a:stretch>
            <a:fillRect/>
          </a:stretch>
        </p:blipFill>
        <p:spPr>
          <a:xfrm>
            <a:off x="7454854" y="2073596"/>
            <a:ext cx="3600000" cy="737526"/>
          </a:xfrm>
          <a:prstGeom prst="rect">
            <a:avLst/>
          </a:prstGeom>
        </p:spPr>
      </p:pic>
      <p:pic>
        <p:nvPicPr>
          <p:cNvPr id="9" name="Picture 8">
            <a:extLst>
              <a:ext uri="{FF2B5EF4-FFF2-40B4-BE49-F238E27FC236}">
                <a16:creationId xmlns:a16="http://schemas.microsoft.com/office/drawing/2014/main" id="{FC89121D-EDEA-078A-2475-AE82C058DC62}"/>
              </a:ext>
            </a:extLst>
          </p:cNvPr>
          <p:cNvPicPr>
            <a:picLocks noChangeAspect="1"/>
          </p:cNvPicPr>
          <p:nvPr/>
        </p:nvPicPr>
        <p:blipFill>
          <a:blip r:embed="rId3"/>
          <a:stretch>
            <a:fillRect/>
          </a:stretch>
        </p:blipFill>
        <p:spPr>
          <a:xfrm>
            <a:off x="6374854" y="3137237"/>
            <a:ext cx="4680000" cy="583526"/>
          </a:xfrm>
          <a:prstGeom prst="rect">
            <a:avLst/>
          </a:prstGeom>
        </p:spPr>
      </p:pic>
      <p:pic>
        <p:nvPicPr>
          <p:cNvPr id="11" name="Picture 10">
            <a:extLst>
              <a:ext uri="{FF2B5EF4-FFF2-40B4-BE49-F238E27FC236}">
                <a16:creationId xmlns:a16="http://schemas.microsoft.com/office/drawing/2014/main" id="{121A356A-6F5C-96C5-1A6C-9851BBADCFCA}"/>
              </a:ext>
            </a:extLst>
          </p:cNvPr>
          <p:cNvPicPr>
            <a:picLocks noChangeAspect="1"/>
          </p:cNvPicPr>
          <p:nvPr/>
        </p:nvPicPr>
        <p:blipFill>
          <a:blip r:embed="rId4"/>
          <a:stretch>
            <a:fillRect/>
          </a:stretch>
        </p:blipFill>
        <p:spPr>
          <a:xfrm>
            <a:off x="5545117" y="4046878"/>
            <a:ext cx="5509737" cy="579170"/>
          </a:xfrm>
          <a:prstGeom prst="rect">
            <a:avLst/>
          </a:prstGeom>
        </p:spPr>
      </p:pic>
    </p:spTree>
    <p:extLst>
      <p:ext uri="{BB962C8B-B14F-4D97-AF65-F5344CB8AC3E}">
        <p14:creationId xmlns:p14="http://schemas.microsoft.com/office/powerpoint/2010/main" val="2115090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9B0F-E54B-7684-666F-F32D5B2461EB}"/>
              </a:ext>
            </a:extLst>
          </p:cNvPr>
          <p:cNvSpPr>
            <a:spLocks noGrp="1"/>
          </p:cNvSpPr>
          <p:nvPr>
            <p:ph type="title"/>
          </p:nvPr>
        </p:nvSpPr>
        <p:spPr/>
        <p:txBody>
          <a:bodyPr/>
          <a:lstStyle/>
          <a:p>
            <a:r>
              <a:rPr lang="en-IN" dirty="0"/>
              <a:t>Primitive Data Types</a:t>
            </a:r>
          </a:p>
        </p:txBody>
      </p:sp>
      <p:sp>
        <p:nvSpPr>
          <p:cNvPr id="3" name="Content Placeholder 2">
            <a:extLst>
              <a:ext uri="{FF2B5EF4-FFF2-40B4-BE49-F238E27FC236}">
                <a16:creationId xmlns:a16="http://schemas.microsoft.com/office/drawing/2014/main" id="{B8E36566-DA1C-5D63-9C49-4398E870EF38}"/>
              </a:ext>
            </a:extLst>
          </p:cNvPr>
          <p:cNvSpPr>
            <a:spLocks noGrp="1"/>
          </p:cNvSpPr>
          <p:nvPr>
            <p:ph idx="1"/>
          </p:nvPr>
        </p:nvSpPr>
        <p:spPr/>
        <p:txBody>
          <a:bodyPr/>
          <a:lstStyle/>
          <a:p>
            <a:r>
              <a:rPr lang="en-IN" b="1" dirty="0"/>
              <a:t>Escape characters</a:t>
            </a:r>
          </a:p>
          <a:p>
            <a:pPr lvl="1"/>
            <a:r>
              <a:rPr lang="en-IN" dirty="0"/>
              <a:t>“Do not take the next character as you normally would”.</a:t>
            </a:r>
          </a:p>
          <a:p>
            <a:pPr lvl="1"/>
            <a:endParaRPr lang="en-IN" dirty="0"/>
          </a:p>
        </p:txBody>
      </p:sp>
      <p:pic>
        <p:nvPicPr>
          <p:cNvPr id="5" name="Picture 4">
            <a:extLst>
              <a:ext uri="{FF2B5EF4-FFF2-40B4-BE49-F238E27FC236}">
                <a16:creationId xmlns:a16="http://schemas.microsoft.com/office/drawing/2014/main" id="{1D1A7AF5-ADE2-C6E6-6118-F0064EA11EA2}"/>
              </a:ext>
            </a:extLst>
          </p:cNvPr>
          <p:cNvPicPr>
            <a:picLocks noChangeAspect="1"/>
          </p:cNvPicPr>
          <p:nvPr/>
        </p:nvPicPr>
        <p:blipFill>
          <a:blip r:embed="rId2"/>
          <a:stretch>
            <a:fillRect/>
          </a:stretch>
        </p:blipFill>
        <p:spPr>
          <a:xfrm>
            <a:off x="2020344" y="2971760"/>
            <a:ext cx="7200000" cy="473685"/>
          </a:xfrm>
          <a:prstGeom prst="rect">
            <a:avLst/>
          </a:prstGeom>
        </p:spPr>
      </p:pic>
      <p:pic>
        <p:nvPicPr>
          <p:cNvPr id="7" name="Picture 6">
            <a:extLst>
              <a:ext uri="{FF2B5EF4-FFF2-40B4-BE49-F238E27FC236}">
                <a16:creationId xmlns:a16="http://schemas.microsoft.com/office/drawing/2014/main" id="{9130CE30-C624-6003-FF34-3E0E70AB68E2}"/>
              </a:ext>
            </a:extLst>
          </p:cNvPr>
          <p:cNvPicPr>
            <a:picLocks noChangeAspect="1"/>
          </p:cNvPicPr>
          <p:nvPr/>
        </p:nvPicPr>
        <p:blipFill>
          <a:blip r:embed="rId3"/>
          <a:stretch>
            <a:fillRect/>
          </a:stretch>
        </p:blipFill>
        <p:spPr>
          <a:xfrm>
            <a:off x="2020344" y="3741038"/>
            <a:ext cx="7200000" cy="527213"/>
          </a:xfrm>
          <a:prstGeom prst="rect">
            <a:avLst/>
          </a:prstGeom>
        </p:spPr>
      </p:pic>
      <p:pic>
        <p:nvPicPr>
          <p:cNvPr id="9" name="Picture 8">
            <a:extLst>
              <a:ext uri="{FF2B5EF4-FFF2-40B4-BE49-F238E27FC236}">
                <a16:creationId xmlns:a16="http://schemas.microsoft.com/office/drawing/2014/main" id="{4BFBB715-AE98-D757-FF2C-332650A4EB6E}"/>
              </a:ext>
            </a:extLst>
          </p:cNvPr>
          <p:cNvPicPr>
            <a:picLocks noChangeAspect="1"/>
          </p:cNvPicPr>
          <p:nvPr/>
        </p:nvPicPr>
        <p:blipFill>
          <a:blip r:embed="rId4"/>
          <a:stretch>
            <a:fillRect/>
          </a:stretch>
        </p:blipFill>
        <p:spPr>
          <a:xfrm>
            <a:off x="2020343" y="4563844"/>
            <a:ext cx="1800000" cy="548571"/>
          </a:xfrm>
          <a:prstGeom prst="rect">
            <a:avLst/>
          </a:prstGeom>
        </p:spPr>
      </p:pic>
    </p:spTree>
    <p:extLst>
      <p:ext uri="{BB962C8B-B14F-4D97-AF65-F5344CB8AC3E}">
        <p14:creationId xmlns:p14="http://schemas.microsoft.com/office/powerpoint/2010/main" val="1708581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10F1-1DF8-E2D9-DEC2-DFC5D5DE824E}"/>
              </a:ext>
            </a:extLst>
          </p:cNvPr>
          <p:cNvSpPr>
            <a:spLocks noGrp="1"/>
          </p:cNvSpPr>
          <p:nvPr>
            <p:ph type="title"/>
          </p:nvPr>
        </p:nvSpPr>
        <p:spPr/>
        <p:txBody>
          <a:bodyPr/>
          <a:lstStyle/>
          <a:p>
            <a:r>
              <a:rPr lang="en-IN" dirty="0"/>
              <a:t>Primitive Data Types</a:t>
            </a:r>
          </a:p>
        </p:txBody>
      </p:sp>
      <p:sp>
        <p:nvSpPr>
          <p:cNvPr id="3" name="Content Placeholder 2">
            <a:extLst>
              <a:ext uri="{FF2B5EF4-FFF2-40B4-BE49-F238E27FC236}">
                <a16:creationId xmlns:a16="http://schemas.microsoft.com/office/drawing/2014/main" id="{CFAE936D-7123-CA1F-13FA-65F2AE2CA9C9}"/>
              </a:ext>
            </a:extLst>
          </p:cNvPr>
          <p:cNvSpPr>
            <a:spLocks noGrp="1"/>
          </p:cNvSpPr>
          <p:nvPr>
            <p:ph idx="1"/>
          </p:nvPr>
        </p:nvSpPr>
        <p:spPr/>
        <p:txBody>
          <a:bodyPr/>
          <a:lstStyle/>
          <a:p>
            <a:r>
              <a:rPr lang="en-IN" b="1" dirty="0"/>
              <a:t>Number</a:t>
            </a:r>
          </a:p>
          <a:p>
            <a:pPr lvl="1"/>
            <a:r>
              <a:rPr lang="en-IN" dirty="0"/>
              <a:t>Used to represent numbers.</a:t>
            </a:r>
          </a:p>
          <a:p>
            <a:pPr lvl="1"/>
            <a:r>
              <a:rPr lang="en-IN" dirty="0"/>
              <a:t>Can store larger numbers, signed numbers, unsigned numbers, integers and floating point numbers.</a:t>
            </a:r>
          </a:p>
          <a:p>
            <a:pPr lvl="1"/>
            <a:r>
              <a:rPr lang="en-IN" dirty="0"/>
              <a:t>Number range between 2</a:t>
            </a:r>
            <a:r>
              <a:rPr lang="en-IN" baseline="30000" dirty="0"/>
              <a:t>53</a:t>
            </a:r>
            <a:r>
              <a:rPr lang="en-IN" dirty="0"/>
              <a:t> – 1 and –(2</a:t>
            </a:r>
            <a:r>
              <a:rPr lang="en-IN" baseline="30000" dirty="0"/>
              <a:t>53</a:t>
            </a:r>
            <a:r>
              <a:rPr lang="en-IN" dirty="0"/>
              <a:t> – 1).</a:t>
            </a:r>
          </a:p>
          <a:p>
            <a:pPr lvl="1"/>
            <a:endParaRPr lang="en-IN" dirty="0"/>
          </a:p>
        </p:txBody>
      </p:sp>
      <p:pic>
        <p:nvPicPr>
          <p:cNvPr id="5" name="Picture 4">
            <a:extLst>
              <a:ext uri="{FF2B5EF4-FFF2-40B4-BE49-F238E27FC236}">
                <a16:creationId xmlns:a16="http://schemas.microsoft.com/office/drawing/2014/main" id="{E866F268-0E47-F06E-8105-F9668618EF79}"/>
              </a:ext>
            </a:extLst>
          </p:cNvPr>
          <p:cNvPicPr>
            <a:picLocks noChangeAspect="1"/>
          </p:cNvPicPr>
          <p:nvPr/>
        </p:nvPicPr>
        <p:blipFill>
          <a:blip r:embed="rId2"/>
          <a:stretch>
            <a:fillRect/>
          </a:stretch>
        </p:blipFill>
        <p:spPr>
          <a:xfrm>
            <a:off x="1451579" y="4026345"/>
            <a:ext cx="2765069" cy="1440000"/>
          </a:xfrm>
          <a:prstGeom prst="rect">
            <a:avLst/>
          </a:prstGeom>
        </p:spPr>
      </p:pic>
    </p:spTree>
    <p:extLst>
      <p:ext uri="{BB962C8B-B14F-4D97-AF65-F5344CB8AC3E}">
        <p14:creationId xmlns:p14="http://schemas.microsoft.com/office/powerpoint/2010/main" val="3443298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A578-78A7-7EF2-9DCE-2DCA61648717}"/>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067CF2D7-9302-4EA7-39B3-EF0A815ABDCC}"/>
              </a:ext>
            </a:extLst>
          </p:cNvPr>
          <p:cNvSpPr>
            <a:spLocks noGrp="1"/>
          </p:cNvSpPr>
          <p:nvPr>
            <p:ph idx="1"/>
          </p:nvPr>
        </p:nvSpPr>
        <p:spPr/>
        <p:txBody>
          <a:bodyPr>
            <a:normAutofit fontScale="85000" lnSpcReduction="10000"/>
          </a:bodyPr>
          <a:lstStyle/>
          <a:p>
            <a:r>
              <a:rPr lang="en-IN" dirty="0"/>
              <a:t>JavaScript is the programming language that web browsers support and understand.</a:t>
            </a:r>
          </a:p>
          <a:p>
            <a:r>
              <a:rPr lang="en-IN" dirty="0"/>
              <a:t>JavaScript is the programming language that can be used both on server side and client side of the applications.</a:t>
            </a:r>
          </a:p>
          <a:p>
            <a:pPr lvl="1"/>
            <a:r>
              <a:rPr lang="en-IN" dirty="0"/>
              <a:t>Server Side Application – Backend logic that runs on computers in data centers and interacts with the database.</a:t>
            </a:r>
          </a:p>
          <a:p>
            <a:pPr lvl="1"/>
            <a:r>
              <a:rPr lang="en-IN" dirty="0"/>
              <a:t>Client Side Application – Logic that runs on the device of the user.</a:t>
            </a:r>
          </a:p>
          <a:p>
            <a:r>
              <a:rPr lang="en-IN" dirty="0"/>
              <a:t>JavaScript can be used to write varieties of applications and scripts.</a:t>
            </a:r>
          </a:p>
          <a:p>
            <a:pPr algn="l"/>
            <a:r>
              <a:rPr lang="en-IN" dirty="0"/>
              <a:t>JavaScript can be used for (semi) object-oriented, functional, and procedural programming.</a:t>
            </a:r>
          </a:p>
          <a:p>
            <a:r>
              <a:rPr lang="en-IN" dirty="0"/>
              <a:t>JavaScript has a great number of libraries and frameworks. Ex. React, jQuery, Angular, Node.js.</a:t>
            </a:r>
          </a:p>
          <a:p>
            <a:r>
              <a:rPr lang="en-IN" dirty="0"/>
              <a:t>JavaScript has a huge community of software developers.</a:t>
            </a:r>
          </a:p>
          <a:p>
            <a:endParaRPr lang="en-IN" dirty="0"/>
          </a:p>
          <a:p>
            <a:endParaRPr lang="en-IN" dirty="0"/>
          </a:p>
          <a:p>
            <a:endParaRPr lang="en-IN" dirty="0"/>
          </a:p>
        </p:txBody>
      </p:sp>
    </p:spTree>
    <p:extLst>
      <p:ext uri="{BB962C8B-B14F-4D97-AF65-F5344CB8AC3E}">
        <p14:creationId xmlns:p14="http://schemas.microsoft.com/office/powerpoint/2010/main" val="3902621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1813-3803-001D-99BC-141E31A6CCE0}"/>
              </a:ext>
            </a:extLst>
          </p:cNvPr>
          <p:cNvSpPr>
            <a:spLocks noGrp="1"/>
          </p:cNvSpPr>
          <p:nvPr>
            <p:ph type="title"/>
          </p:nvPr>
        </p:nvSpPr>
        <p:spPr/>
        <p:txBody>
          <a:bodyPr/>
          <a:lstStyle/>
          <a:p>
            <a:r>
              <a:rPr lang="en-IN" dirty="0"/>
              <a:t>Primitive Data Types</a:t>
            </a:r>
          </a:p>
        </p:txBody>
      </p:sp>
      <p:sp>
        <p:nvSpPr>
          <p:cNvPr id="3" name="Content Placeholder 2">
            <a:extLst>
              <a:ext uri="{FF2B5EF4-FFF2-40B4-BE49-F238E27FC236}">
                <a16:creationId xmlns:a16="http://schemas.microsoft.com/office/drawing/2014/main" id="{BDDF2B79-A2A3-6F10-1520-B96E6EB91CA9}"/>
              </a:ext>
            </a:extLst>
          </p:cNvPr>
          <p:cNvSpPr>
            <a:spLocks noGrp="1"/>
          </p:cNvSpPr>
          <p:nvPr>
            <p:ph idx="1"/>
          </p:nvPr>
        </p:nvSpPr>
        <p:spPr/>
        <p:txBody>
          <a:bodyPr/>
          <a:lstStyle/>
          <a:p>
            <a:r>
              <a:rPr lang="en-IN" b="1" dirty="0"/>
              <a:t>BigInt</a:t>
            </a:r>
          </a:p>
          <a:p>
            <a:pPr lvl="1"/>
            <a:r>
              <a:rPr lang="en-IN" dirty="0"/>
              <a:t>To store numbers above 2</a:t>
            </a:r>
            <a:r>
              <a:rPr lang="en-IN" baseline="30000" dirty="0"/>
              <a:t>53</a:t>
            </a:r>
            <a:r>
              <a:rPr lang="en-IN" dirty="0"/>
              <a:t> – 1 and below –(2</a:t>
            </a:r>
            <a:r>
              <a:rPr lang="en-IN" baseline="30000" dirty="0"/>
              <a:t>53</a:t>
            </a:r>
            <a:r>
              <a:rPr lang="en-IN" dirty="0"/>
              <a:t> – 1). </a:t>
            </a:r>
          </a:p>
          <a:p>
            <a:pPr lvl="1"/>
            <a:r>
              <a:rPr lang="en-IN" dirty="0"/>
              <a:t>Postfix the value by n.</a:t>
            </a:r>
          </a:p>
          <a:p>
            <a:pPr lvl="1"/>
            <a:endParaRPr lang="en-IN" dirty="0"/>
          </a:p>
          <a:p>
            <a:pPr lvl="1"/>
            <a:endParaRPr lang="en-IN" dirty="0"/>
          </a:p>
          <a:p>
            <a:pPr lvl="1"/>
            <a:r>
              <a:rPr lang="en-IN" dirty="0">
                <a:solidFill>
                  <a:srgbClr val="FF0000"/>
                </a:solidFill>
              </a:rPr>
              <a:t>Important</a:t>
            </a:r>
            <a:r>
              <a:rPr lang="en-IN" dirty="0"/>
              <a:t>:</a:t>
            </a:r>
          </a:p>
          <a:p>
            <a:pPr lvl="1"/>
            <a:endParaRPr lang="en-IN" dirty="0"/>
          </a:p>
          <a:p>
            <a:pPr lvl="1"/>
            <a:endParaRPr lang="en-IN" dirty="0"/>
          </a:p>
          <a:p>
            <a:pPr lvl="1"/>
            <a:endParaRPr lang="en-IN" dirty="0"/>
          </a:p>
        </p:txBody>
      </p:sp>
      <p:pic>
        <p:nvPicPr>
          <p:cNvPr id="5" name="Picture 4">
            <a:extLst>
              <a:ext uri="{FF2B5EF4-FFF2-40B4-BE49-F238E27FC236}">
                <a16:creationId xmlns:a16="http://schemas.microsoft.com/office/drawing/2014/main" id="{9DAE58A9-2161-4448-D769-789FDD748C53}"/>
              </a:ext>
            </a:extLst>
          </p:cNvPr>
          <p:cNvPicPr>
            <a:picLocks noChangeAspect="1"/>
          </p:cNvPicPr>
          <p:nvPr/>
        </p:nvPicPr>
        <p:blipFill>
          <a:blip r:embed="rId2"/>
          <a:stretch>
            <a:fillRect/>
          </a:stretch>
        </p:blipFill>
        <p:spPr>
          <a:xfrm>
            <a:off x="1451579" y="3269450"/>
            <a:ext cx="4084674" cy="502964"/>
          </a:xfrm>
          <a:prstGeom prst="rect">
            <a:avLst/>
          </a:prstGeom>
        </p:spPr>
      </p:pic>
      <p:pic>
        <p:nvPicPr>
          <p:cNvPr id="7" name="Picture 6">
            <a:extLst>
              <a:ext uri="{FF2B5EF4-FFF2-40B4-BE49-F238E27FC236}">
                <a16:creationId xmlns:a16="http://schemas.microsoft.com/office/drawing/2014/main" id="{F22A0790-F23E-7A03-6513-3672B3D831A0}"/>
              </a:ext>
            </a:extLst>
          </p:cNvPr>
          <p:cNvPicPr>
            <a:picLocks noChangeAspect="1"/>
          </p:cNvPicPr>
          <p:nvPr/>
        </p:nvPicPr>
        <p:blipFill>
          <a:blip r:embed="rId3"/>
          <a:stretch>
            <a:fillRect/>
          </a:stretch>
        </p:blipFill>
        <p:spPr>
          <a:xfrm>
            <a:off x="1451579" y="4506142"/>
            <a:ext cx="4229467" cy="960203"/>
          </a:xfrm>
          <a:prstGeom prst="rect">
            <a:avLst/>
          </a:prstGeom>
        </p:spPr>
      </p:pic>
      <p:pic>
        <p:nvPicPr>
          <p:cNvPr id="9" name="Picture 8">
            <a:extLst>
              <a:ext uri="{FF2B5EF4-FFF2-40B4-BE49-F238E27FC236}">
                <a16:creationId xmlns:a16="http://schemas.microsoft.com/office/drawing/2014/main" id="{4C76B19E-58D7-BB79-48B2-7444B6DBD526}"/>
              </a:ext>
            </a:extLst>
          </p:cNvPr>
          <p:cNvPicPr>
            <a:picLocks noChangeAspect="1"/>
          </p:cNvPicPr>
          <p:nvPr/>
        </p:nvPicPr>
        <p:blipFill>
          <a:blip r:embed="rId4"/>
          <a:stretch>
            <a:fillRect/>
          </a:stretch>
        </p:blipFill>
        <p:spPr>
          <a:xfrm>
            <a:off x="5918529" y="4658554"/>
            <a:ext cx="5136325" cy="655377"/>
          </a:xfrm>
          <a:prstGeom prst="rect">
            <a:avLst/>
          </a:prstGeom>
        </p:spPr>
      </p:pic>
    </p:spTree>
    <p:extLst>
      <p:ext uri="{BB962C8B-B14F-4D97-AF65-F5344CB8AC3E}">
        <p14:creationId xmlns:p14="http://schemas.microsoft.com/office/powerpoint/2010/main" val="4079812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87B0-0050-55D4-F513-85CF5B22740A}"/>
              </a:ext>
            </a:extLst>
          </p:cNvPr>
          <p:cNvSpPr>
            <a:spLocks noGrp="1"/>
          </p:cNvSpPr>
          <p:nvPr>
            <p:ph type="title"/>
          </p:nvPr>
        </p:nvSpPr>
        <p:spPr/>
        <p:txBody>
          <a:bodyPr/>
          <a:lstStyle/>
          <a:p>
            <a:r>
              <a:rPr lang="en-IN" dirty="0"/>
              <a:t>Primitive Data Types</a:t>
            </a:r>
          </a:p>
        </p:txBody>
      </p:sp>
      <p:sp>
        <p:nvSpPr>
          <p:cNvPr id="3" name="Content Placeholder 2">
            <a:extLst>
              <a:ext uri="{FF2B5EF4-FFF2-40B4-BE49-F238E27FC236}">
                <a16:creationId xmlns:a16="http://schemas.microsoft.com/office/drawing/2014/main" id="{D145CD49-71FA-D782-8CF9-9C2B9529387E}"/>
              </a:ext>
            </a:extLst>
          </p:cNvPr>
          <p:cNvSpPr>
            <a:spLocks noGrp="1"/>
          </p:cNvSpPr>
          <p:nvPr>
            <p:ph idx="1"/>
          </p:nvPr>
        </p:nvSpPr>
        <p:spPr/>
        <p:txBody>
          <a:bodyPr/>
          <a:lstStyle/>
          <a:p>
            <a:r>
              <a:rPr lang="en-IN" b="1" dirty="0"/>
              <a:t>Boolean</a:t>
            </a:r>
          </a:p>
          <a:p>
            <a:pPr lvl="1"/>
            <a:r>
              <a:rPr lang="en-IN" dirty="0"/>
              <a:t>Can hold two values: </a:t>
            </a:r>
            <a:r>
              <a:rPr lang="en-IN" b="1" i="1" dirty="0"/>
              <a:t>true</a:t>
            </a:r>
            <a:r>
              <a:rPr lang="en-IN" i="1" dirty="0"/>
              <a:t> and </a:t>
            </a:r>
            <a:r>
              <a:rPr lang="en-IN" b="1" i="1" dirty="0"/>
              <a:t>false</a:t>
            </a:r>
            <a:r>
              <a:rPr lang="en-IN" dirty="0"/>
              <a:t>.</a:t>
            </a:r>
          </a:p>
          <a:p>
            <a:pPr lvl="1"/>
            <a:endParaRPr lang="en-IN" dirty="0"/>
          </a:p>
        </p:txBody>
      </p:sp>
      <p:pic>
        <p:nvPicPr>
          <p:cNvPr id="5" name="Picture 4">
            <a:extLst>
              <a:ext uri="{FF2B5EF4-FFF2-40B4-BE49-F238E27FC236}">
                <a16:creationId xmlns:a16="http://schemas.microsoft.com/office/drawing/2014/main" id="{E96D420B-4049-2DAA-A4B1-CBE4AB53CE43}"/>
              </a:ext>
            </a:extLst>
          </p:cNvPr>
          <p:cNvPicPr>
            <a:picLocks noChangeAspect="1"/>
          </p:cNvPicPr>
          <p:nvPr/>
        </p:nvPicPr>
        <p:blipFill>
          <a:blip r:embed="rId2"/>
          <a:stretch>
            <a:fillRect/>
          </a:stretch>
        </p:blipFill>
        <p:spPr>
          <a:xfrm>
            <a:off x="1451579" y="2866206"/>
            <a:ext cx="4680000" cy="851661"/>
          </a:xfrm>
          <a:prstGeom prst="rect">
            <a:avLst/>
          </a:prstGeom>
        </p:spPr>
      </p:pic>
    </p:spTree>
    <p:extLst>
      <p:ext uri="{BB962C8B-B14F-4D97-AF65-F5344CB8AC3E}">
        <p14:creationId xmlns:p14="http://schemas.microsoft.com/office/powerpoint/2010/main" val="2476836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F8FE-3740-E7E9-B0D4-0258D18FEB62}"/>
              </a:ext>
            </a:extLst>
          </p:cNvPr>
          <p:cNvSpPr>
            <a:spLocks noGrp="1"/>
          </p:cNvSpPr>
          <p:nvPr>
            <p:ph type="title"/>
          </p:nvPr>
        </p:nvSpPr>
        <p:spPr/>
        <p:txBody>
          <a:bodyPr/>
          <a:lstStyle/>
          <a:p>
            <a:r>
              <a:rPr lang="en-IN" dirty="0"/>
              <a:t>Primitive Data Types</a:t>
            </a:r>
          </a:p>
        </p:txBody>
      </p:sp>
      <p:sp>
        <p:nvSpPr>
          <p:cNvPr id="3" name="Content Placeholder 2">
            <a:extLst>
              <a:ext uri="{FF2B5EF4-FFF2-40B4-BE49-F238E27FC236}">
                <a16:creationId xmlns:a16="http://schemas.microsoft.com/office/drawing/2014/main" id="{01944F5A-B61A-BD03-1F4B-8C96E14521C0}"/>
              </a:ext>
            </a:extLst>
          </p:cNvPr>
          <p:cNvSpPr>
            <a:spLocks noGrp="1"/>
          </p:cNvSpPr>
          <p:nvPr>
            <p:ph idx="1"/>
          </p:nvPr>
        </p:nvSpPr>
        <p:spPr/>
        <p:txBody>
          <a:bodyPr/>
          <a:lstStyle/>
          <a:p>
            <a:r>
              <a:rPr lang="en-IN" b="1" dirty="0"/>
              <a:t>Symbol</a:t>
            </a:r>
          </a:p>
          <a:p>
            <a:pPr lvl="1"/>
            <a:r>
              <a:rPr lang="en-IN" dirty="0"/>
              <a:t>Represents a unique identifier. </a:t>
            </a:r>
          </a:p>
          <a:p>
            <a:pPr lvl="1"/>
            <a:r>
              <a:rPr lang="en-IN" dirty="0"/>
              <a:t>Primarily used for object properties.</a:t>
            </a:r>
          </a:p>
          <a:p>
            <a:pPr lvl="1"/>
            <a:endParaRPr lang="en-IN" dirty="0"/>
          </a:p>
        </p:txBody>
      </p:sp>
      <p:pic>
        <p:nvPicPr>
          <p:cNvPr id="5" name="Picture 4">
            <a:extLst>
              <a:ext uri="{FF2B5EF4-FFF2-40B4-BE49-F238E27FC236}">
                <a16:creationId xmlns:a16="http://schemas.microsoft.com/office/drawing/2014/main" id="{606639B5-810F-63D1-45CE-E83611147051}"/>
              </a:ext>
            </a:extLst>
          </p:cNvPr>
          <p:cNvPicPr>
            <a:picLocks noChangeAspect="1"/>
          </p:cNvPicPr>
          <p:nvPr/>
        </p:nvPicPr>
        <p:blipFill>
          <a:blip r:embed="rId2"/>
          <a:stretch>
            <a:fillRect/>
          </a:stretch>
        </p:blipFill>
        <p:spPr>
          <a:xfrm>
            <a:off x="1451579" y="3478305"/>
            <a:ext cx="4680000" cy="1015472"/>
          </a:xfrm>
          <a:prstGeom prst="rect">
            <a:avLst/>
          </a:prstGeom>
        </p:spPr>
      </p:pic>
    </p:spTree>
    <p:extLst>
      <p:ext uri="{BB962C8B-B14F-4D97-AF65-F5344CB8AC3E}">
        <p14:creationId xmlns:p14="http://schemas.microsoft.com/office/powerpoint/2010/main" val="3798052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EE46-C131-C337-8E97-976842634C19}"/>
              </a:ext>
            </a:extLst>
          </p:cNvPr>
          <p:cNvSpPr>
            <a:spLocks noGrp="1"/>
          </p:cNvSpPr>
          <p:nvPr>
            <p:ph type="title"/>
          </p:nvPr>
        </p:nvSpPr>
        <p:spPr/>
        <p:txBody>
          <a:bodyPr/>
          <a:lstStyle/>
          <a:p>
            <a:r>
              <a:rPr lang="en-IN" dirty="0"/>
              <a:t>Primitive Data Types</a:t>
            </a:r>
          </a:p>
        </p:txBody>
      </p:sp>
      <p:sp>
        <p:nvSpPr>
          <p:cNvPr id="3" name="Content Placeholder 2">
            <a:extLst>
              <a:ext uri="{FF2B5EF4-FFF2-40B4-BE49-F238E27FC236}">
                <a16:creationId xmlns:a16="http://schemas.microsoft.com/office/drawing/2014/main" id="{93B9B4D7-F7D9-B528-F57A-DB0CE997166C}"/>
              </a:ext>
            </a:extLst>
          </p:cNvPr>
          <p:cNvSpPr>
            <a:spLocks noGrp="1"/>
          </p:cNvSpPr>
          <p:nvPr>
            <p:ph idx="1"/>
          </p:nvPr>
        </p:nvSpPr>
        <p:spPr/>
        <p:txBody>
          <a:bodyPr/>
          <a:lstStyle/>
          <a:p>
            <a:r>
              <a:rPr lang="en-IN" b="1" dirty="0"/>
              <a:t>undefined</a:t>
            </a:r>
          </a:p>
          <a:p>
            <a:pPr lvl="1"/>
            <a:r>
              <a:rPr lang="en-IN" dirty="0"/>
              <a:t>Variable not been assigned a value.</a:t>
            </a:r>
          </a:p>
          <a:p>
            <a:pPr lvl="1"/>
            <a:endParaRPr lang="en-IN" dirty="0"/>
          </a:p>
        </p:txBody>
      </p:sp>
      <p:pic>
        <p:nvPicPr>
          <p:cNvPr id="5" name="Picture 4">
            <a:extLst>
              <a:ext uri="{FF2B5EF4-FFF2-40B4-BE49-F238E27FC236}">
                <a16:creationId xmlns:a16="http://schemas.microsoft.com/office/drawing/2014/main" id="{E636F0AE-9CC9-0E8C-5CD6-28E41E1F6886}"/>
              </a:ext>
            </a:extLst>
          </p:cNvPr>
          <p:cNvPicPr>
            <a:picLocks noChangeAspect="1"/>
          </p:cNvPicPr>
          <p:nvPr/>
        </p:nvPicPr>
        <p:blipFill>
          <a:blip r:embed="rId2"/>
          <a:stretch>
            <a:fillRect/>
          </a:stretch>
        </p:blipFill>
        <p:spPr>
          <a:xfrm>
            <a:off x="1451579" y="2968405"/>
            <a:ext cx="4680000" cy="1201622"/>
          </a:xfrm>
          <a:prstGeom prst="rect">
            <a:avLst/>
          </a:prstGeom>
        </p:spPr>
      </p:pic>
    </p:spTree>
    <p:extLst>
      <p:ext uri="{BB962C8B-B14F-4D97-AF65-F5344CB8AC3E}">
        <p14:creationId xmlns:p14="http://schemas.microsoft.com/office/powerpoint/2010/main" val="465770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7603-5621-83DD-B183-C6C0D0568F50}"/>
              </a:ext>
            </a:extLst>
          </p:cNvPr>
          <p:cNvSpPr>
            <a:spLocks noGrp="1"/>
          </p:cNvSpPr>
          <p:nvPr>
            <p:ph type="title"/>
          </p:nvPr>
        </p:nvSpPr>
        <p:spPr/>
        <p:txBody>
          <a:bodyPr/>
          <a:lstStyle/>
          <a:p>
            <a:r>
              <a:rPr lang="en-IN" dirty="0"/>
              <a:t>Primitive Data Types</a:t>
            </a:r>
          </a:p>
        </p:txBody>
      </p:sp>
      <p:sp>
        <p:nvSpPr>
          <p:cNvPr id="3" name="Content Placeholder 2">
            <a:extLst>
              <a:ext uri="{FF2B5EF4-FFF2-40B4-BE49-F238E27FC236}">
                <a16:creationId xmlns:a16="http://schemas.microsoft.com/office/drawing/2014/main" id="{6E1626B4-BBF6-5AB1-B406-143C69CFCA4A}"/>
              </a:ext>
            </a:extLst>
          </p:cNvPr>
          <p:cNvSpPr>
            <a:spLocks noGrp="1"/>
          </p:cNvSpPr>
          <p:nvPr>
            <p:ph idx="1"/>
          </p:nvPr>
        </p:nvSpPr>
        <p:spPr/>
        <p:txBody>
          <a:bodyPr/>
          <a:lstStyle/>
          <a:p>
            <a:r>
              <a:rPr lang="en-IN" b="1" dirty="0"/>
              <a:t>null</a:t>
            </a:r>
          </a:p>
          <a:p>
            <a:pPr lvl="1"/>
            <a:r>
              <a:rPr lang="en-IN" dirty="0"/>
              <a:t>A variable is empty or has an unknown value.</a:t>
            </a:r>
          </a:p>
          <a:p>
            <a:pPr lvl="1"/>
            <a:endParaRPr lang="en-IN" dirty="0"/>
          </a:p>
          <a:p>
            <a:pPr lvl="1"/>
            <a:endParaRPr lang="en-IN" dirty="0"/>
          </a:p>
        </p:txBody>
      </p:sp>
      <p:pic>
        <p:nvPicPr>
          <p:cNvPr id="5" name="Picture 4">
            <a:extLst>
              <a:ext uri="{FF2B5EF4-FFF2-40B4-BE49-F238E27FC236}">
                <a16:creationId xmlns:a16="http://schemas.microsoft.com/office/drawing/2014/main" id="{6C49A1F1-4024-96B6-4502-3EB03D8A81A8}"/>
              </a:ext>
            </a:extLst>
          </p:cNvPr>
          <p:cNvPicPr>
            <a:picLocks noChangeAspect="1"/>
          </p:cNvPicPr>
          <p:nvPr/>
        </p:nvPicPr>
        <p:blipFill>
          <a:blip r:embed="rId2"/>
          <a:stretch>
            <a:fillRect/>
          </a:stretch>
        </p:blipFill>
        <p:spPr>
          <a:xfrm>
            <a:off x="1451579" y="2942280"/>
            <a:ext cx="4680000" cy="973440"/>
          </a:xfrm>
          <a:prstGeom prst="rect">
            <a:avLst/>
          </a:prstGeom>
        </p:spPr>
      </p:pic>
    </p:spTree>
    <p:extLst>
      <p:ext uri="{BB962C8B-B14F-4D97-AF65-F5344CB8AC3E}">
        <p14:creationId xmlns:p14="http://schemas.microsoft.com/office/powerpoint/2010/main" val="2943869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2634D-827E-C348-60E9-656091669E5B}"/>
              </a:ext>
            </a:extLst>
          </p:cNvPr>
          <p:cNvSpPr>
            <a:spLocks noGrp="1"/>
          </p:cNvSpPr>
          <p:nvPr>
            <p:ph type="title"/>
          </p:nvPr>
        </p:nvSpPr>
        <p:spPr/>
        <p:txBody>
          <a:bodyPr/>
          <a:lstStyle/>
          <a:p>
            <a:r>
              <a:rPr lang="en-IN" dirty="0"/>
              <a:t>Type of a variable</a:t>
            </a:r>
          </a:p>
        </p:txBody>
      </p:sp>
      <p:sp>
        <p:nvSpPr>
          <p:cNvPr id="3" name="Content Placeholder 2">
            <a:extLst>
              <a:ext uri="{FF2B5EF4-FFF2-40B4-BE49-F238E27FC236}">
                <a16:creationId xmlns:a16="http://schemas.microsoft.com/office/drawing/2014/main" id="{45FC8EA9-1050-5294-0A10-06B1B950D6E0}"/>
              </a:ext>
            </a:extLst>
          </p:cNvPr>
          <p:cNvSpPr>
            <a:spLocks noGrp="1"/>
          </p:cNvSpPr>
          <p:nvPr>
            <p:ph idx="1"/>
          </p:nvPr>
        </p:nvSpPr>
        <p:spPr/>
        <p:txBody>
          <a:bodyPr>
            <a:normAutofit fontScale="77500" lnSpcReduction="20000"/>
          </a:bodyPr>
          <a:lstStyle/>
          <a:p>
            <a:r>
              <a:rPr lang="en-IN" b="1" i="1" dirty="0"/>
              <a:t>typeof</a:t>
            </a:r>
            <a:r>
              <a:rPr lang="en-IN" i="1" dirty="0"/>
              <a:t> </a:t>
            </a:r>
          </a:p>
          <a:p>
            <a:pPr lvl="1"/>
            <a:endParaRPr lang="en-IN" i="1" dirty="0"/>
          </a:p>
          <a:p>
            <a:pPr lvl="1"/>
            <a:endParaRPr lang="en-IN" i="1" dirty="0"/>
          </a:p>
          <a:p>
            <a:pPr lvl="1"/>
            <a:endParaRPr lang="en-IN" i="1" dirty="0"/>
          </a:p>
          <a:p>
            <a:pPr lvl="1"/>
            <a:endParaRPr lang="en-IN" i="1" dirty="0"/>
          </a:p>
          <a:p>
            <a:pPr lvl="1"/>
            <a:endParaRPr lang="en-IN" i="1" dirty="0"/>
          </a:p>
          <a:p>
            <a:pPr lvl="1"/>
            <a:endParaRPr lang="en-IN" i="1" dirty="0"/>
          </a:p>
          <a:p>
            <a:pPr lvl="1"/>
            <a:endParaRPr lang="en-IN" i="1" dirty="0"/>
          </a:p>
          <a:p>
            <a:pPr lvl="1"/>
            <a:endParaRPr lang="en-IN" i="1" dirty="0"/>
          </a:p>
          <a:p>
            <a:pPr lvl="1"/>
            <a:endParaRPr lang="en-IN" i="1" dirty="0"/>
          </a:p>
          <a:p>
            <a:pPr lvl="1"/>
            <a:r>
              <a:rPr lang="en-IN" i="1" dirty="0"/>
              <a:t>typeof </a:t>
            </a:r>
            <a:r>
              <a:rPr lang="en-IN" dirty="0"/>
              <a:t>null is object is a bug existing since forever and now can’t be removed due to backward compatibility problem.</a:t>
            </a:r>
          </a:p>
          <a:p>
            <a:pPr lvl="1"/>
            <a:endParaRPr lang="en-IN" i="1" dirty="0"/>
          </a:p>
        </p:txBody>
      </p:sp>
      <p:pic>
        <p:nvPicPr>
          <p:cNvPr id="5" name="Picture 4">
            <a:extLst>
              <a:ext uri="{FF2B5EF4-FFF2-40B4-BE49-F238E27FC236}">
                <a16:creationId xmlns:a16="http://schemas.microsoft.com/office/drawing/2014/main" id="{2BD36175-EC9B-A96D-DEC6-5409E939DBA3}"/>
              </a:ext>
            </a:extLst>
          </p:cNvPr>
          <p:cNvPicPr>
            <a:picLocks noChangeAspect="1"/>
          </p:cNvPicPr>
          <p:nvPr/>
        </p:nvPicPr>
        <p:blipFill>
          <a:blip r:embed="rId2"/>
          <a:stretch>
            <a:fillRect/>
          </a:stretch>
        </p:blipFill>
        <p:spPr>
          <a:xfrm>
            <a:off x="1451579" y="2471215"/>
            <a:ext cx="3188019" cy="2160000"/>
          </a:xfrm>
          <a:prstGeom prst="rect">
            <a:avLst/>
          </a:prstGeom>
        </p:spPr>
      </p:pic>
      <p:pic>
        <p:nvPicPr>
          <p:cNvPr id="7" name="Picture 6">
            <a:extLst>
              <a:ext uri="{FF2B5EF4-FFF2-40B4-BE49-F238E27FC236}">
                <a16:creationId xmlns:a16="http://schemas.microsoft.com/office/drawing/2014/main" id="{242139D9-D121-733E-9CB2-C8E6AA7D83A1}"/>
              </a:ext>
            </a:extLst>
          </p:cNvPr>
          <p:cNvPicPr>
            <a:picLocks noChangeAspect="1"/>
          </p:cNvPicPr>
          <p:nvPr/>
        </p:nvPicPr>
        <p:blipFill rotWithShape="1">
          <a:blip r:embed="rId3"/>
          <a:srcRect b="3118"/>
          <a:stretch/>
        </p:blipFill>
        <p:spPr>
          <a:xfrm>
            <a:off x="6096000" y="2471215"/>
            <a:ext cx="4963797" cy="2160000"/>
          </a:xfrm>
          <a:prstGeom prst="rect">
            <a:avLst/>
          </a:prstGeom>
        </p:spPr>
      </p:pic>
    </p:spTree>
    <p:extLst>
      <p:ext uri="{BB962C8B-B14F-4D97-AF65-F5344CB8AC3E}">
        <p14:creationId xmlns:p14="http://schemas.microsoft.com/office/powerpoint/2010/main" val="3702801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8000-E7FF-CB74-5AA5-9F87EF08A2DE}"/>
              </a:ext>
            </a:extLst>
          </p:cNvPr>
          <p:cNvSpPr>
            <a:spLocks noGrp="1"/>
          </p:cNvSpPr>
          <p:nvPr>
            <p:ph type="title"/>
          </p:nvPr>
        </p:nvSpPr>
        <p:spPr/>
        <p:txBody>
          <a:bodyPr/>
          <a:lstStyle/>
          <a:p>
            <a:r>
              <a:rPr lang="en-IN" dirty="0"/>
              <a:t>Converting Data Types</a:t>
            </a:r>
          </a:p>
        </p:txBody>
      </p:sp>
      <p:sp>
        <p:nvSpPr>
          <p:cNvPr id="3" name="Content Placeholder 2">
            <a:extLst>
              <a:ext uri="{FF2B5EF4-FFF2-40B4-BE49-F238E27FC236}">
                <a16:creationId xmlns:a16="http://schemas.microsoft.com/office/drawing/2014/main" id="{9E96180C-6A98-A039-1222-80B0DDF9F402}"/>
              </a:ext>
            </a:extLst>
          </p:cNvPr>
          <p:cNvSpPr>
            <a:spLocks noGrp="1"/>
          </p:cNvSpPr>
          <p:nvPr>
            <p:ph idx="1"/>
          </p:nvPr>
        </p:nvSpPr>
        <p:spPr/>
        <p:txBody>
          <a:bodyPr>
            <a:normAutofit lnSpcReduction="10000"/>
          </a:bodyPr>
          <a:lstStyle/>
          <a:p>
            <a:endParaRPr lang="en-IN" dirty="0"/>
          </a:p>
          <a:p>
            <a:endParaRPr lang="en-IN" dirty="0"/>
          </a:p>
          <a:p>
            <a:endParaRPr lang="en-IN" dirty="0"/>
          </a:p>
          <a:p>
            <a:r>
              <a:rPr lang="en-IN" dirty="0"/>
              <a:t>+ is used to concatenate strings.</a:t>
            </a:r>
          </a:p>
          <a:p>
            <a:r>
              <a:rPr lang="en-IN" dirty="0"/>
              <a:t>Built-in data type conversion methods</a:t>
            </a:r>
          </a:p>
          <a:p>
            <a:pPr lvl="1"/>
            <a:r>
              <a:rPr lang="en-IN" dirty="0"/>
              <a:t>String()</a:t>
            </a:r>
          </a:p>
          <a:p>
            <a:pPr lvl="1"/>
            <a:r>
              <a:rPr lang="en-IN" dirty="0"/>
              <a:t>Number()</a:t>
            </a:r>
          </a:p>
          <a:p>
            <a:pPr lvl="1"/>
            <a:r>
              <a:rPr lang="en-IN" dirty="0"/>
              <a:t>Boolean</a:t>
            </a:r>
          </a:p>
          <a:p>
            <a:pPr lvl="1"/>
            <a:endParaRPr lang="en-IN" dirty="0"/>
          </a:p>
        </p:txBody>
      </p:sp>
      <p:pic>
        <p:nvPicPr>
          <p:cNvPr id="5" name="Picture 4">
            <a:extLst>
              <a:ext uri="{FF2B5EF4-FFF2-40B4-BE49-F238E27FC236}">
                <a16:creationId xmlns:a16="http://schemas.microsoft.com/office/drawing/2014/main" id="{065C59FC-EA32-DFFA-ED17-DC3962378CFA}"/>
              </a:ext>
            </a:extLst>
          </p:cNvPr>
          <p:cNvPicPr>
            <a:picLocks noChangeAspect="1"/>
          </p:cNvPicPr>
          <p:nvPr/>
        </p:nvPicPr>
        <p:blipFill>
          <a:blip r:embed="rId2"/>
          <a:stretch>
            <a:fillRect/>
          </a:stretch>
        </p:blipFill>
        <p:spPr>
          <a:xfrm>
            <a:off x="1451579" y="2154285"/>
            <a:ext cx="4149473" cy="1080000"/>
          </a:xfrm>
          <a:prstGeom prst="rect">
            <a:avLst/>
          </a:prstGeom>
        </p:spPr>
      </p:pic>
      <p:pic>
        <p:nvPicPr>
          <p:cNvPr id="7" name="Picture 6">
            <a:extLst>
              <a:ext uri="{FF2B5EF4-FFF2-40B4-BE49-F238E27FC236}">
                <a16:creationId xmlns:a16="http://schemas.microsoft.com/office/drawing/2014/main" id="{45A8FEDB-931D-146F-D8D2-833A20533D56}"/>
              </a:ext>
            </a:extLst>
          </p:cNvPr>
          <p:cNvPicPr>
            <a:picLocks noChangeAspect="1"/>
          </p:cNvPicPr>
          <p:nvPr/>
        </p:nvPicPr>
        <p:blipFill rotWithShape="1">
          <a:blip r:embed="rId3"/>
          <a:srcRect t="11367" r="20314" b="8948"/>
          <a:stretch/>
        </p:blipFill>
        <p:spPr>
          <a:xfrm>
            <a:off x="6622358" y="2154285"/>
            <a:ext cx="4432496" cy="1080000"/>
          </a:xfrm>
          <a:prstGeom prst="rect">
            <a:avLst/>
          </a:prstGeom>
        </p:spPr>
      </p:pic>
    </p:spTree>
    <p:extLst>
      <p:ext uri="{BB962C8B-B14F-4D97-AF65-F5344CB8AC3E}">
        <p14:creationId xmlns:p14="http://schemas.microsoft.com/office/powerpoint/2010/main" val="2693405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4BB4-A125-0B21-B918-5F3041FDB62A}"/>
              </a:ext>
            </a:extLst>
          </p:cNvPr>
          <p:cNvSpPr>
            <a:spLocks noGrp="1"/>
          </p:cNvSpPr>
          <p:nvPr>
            <p:ph type="title"/>
          </p:nvPr>
        </p:nvSpPr>
        <p:spPr/>
        <p:txBody>
          <a:bodyPr/>
          <a:lstStyle/>
          <a:p>
            <a:r>
              <a:rPr lang="en-IN" dirty="0"/>
              <a:t>Converting Data Types</a:t>
            </a:r>
          </a:p>
        </p:txBody>
      </p:sp>
      <p:pic>
        <p:nvPicPr>
          <p:cNvPr id="5" name="Content Placeholder 4">
            <a:extLst>
              <a:ext uri="{FF2B5EF4-FFF2-40B4-BE49-F238E27FC236}">
                <a16:creationId xmlns:a16="http://schemas.microsoft.com/office/drawing/2014/main" id="{80754164-5458-AFD2-42F1-36CF02425984}"/>
              </a:ext>
            </a:extLst>
          </p:cNvPr>
          <p:cNvPicPr>
            <a:picLocks noGrp="1" noChangeAspect="1"/>
          </p:cNvPicPr>
          <p:nvPr>
            <p:ph idx="1"/>
          </p:nvPr>
        </p:nvPicPr>
        <p:blipFill>
          <a:blip r:embed="rId2"/>
          <a:stretch>
            <a:fillRect/>
          </a:stretch>
        </p:blipFill>
        <p:spPr>
          <a:xfrm>
            <a:off x="2365979" y="1971302"/>
            <a:ext cx="3308740" cy="3240000"/>
          </a:xfrm>
        </p:spPr>
      </p:pic>
      <p:pic>
        <p:nvPicPr>
          <p:cNvPr id="7" name="Picture 6">
            <a:extLst>
              <a:ext uri="{FF2B5EF4-FFF2-40B4-BE49-F238E27FC236}">
                <a16:creationId xmlns:a16="http://schemas.microsoft.com/office/drawing/2014/main" id="{F26F46F9-029A-CE36-EB67-2F6CCA5319D4}"/>
              </a:ext>
            </a:extLst>
          </p:cNvPr>
          <p:cNvPicPr>
            <a:picLocks noChangeAspect="1"/>
          </p:cNvPicPr>
          <p:nvPr/>
        </p:nvPicPr>
        <p:blipFill>
          <a:blip r:embed="rId3"/>
          <a:stretch>
            <a:fillRect/>
          </a:stretch>
        </p:blipFill>
        <p:spPr>
          <a:xfrm>
            <a:off x="6357109" y="1971302"/>
            <a:ext cx="3468912" cy="3240000"/>
          </a:xfrm>
          <a:prstGeom prst="rect">
            <a:avLst/>
          </a:prstGeom>
        </p:spPr>
      </p:pic>
    </p:spTree>
    <p:extLst>
      <p:ext uri="{BB962C8B-B14F-4D97-AF65-F5344CB8AC3E}">
        <p14:creationId xmlns:p14="http://schemas.microsoft.com/office/powerpoint/2010/main" val="3024895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2A05-8141-6912-1DC3-907A26DFF0AC}"/>
              </a:ext>
            </a:extLst>
          </p:cNvPr>
          <p:cNvSpPr>
            <a:spLocks noGrp="1"/>
          </p:cNvSpPr>
          <p:nvPr>
            <p:ph type="title"/>
          </p:nvPr>
        </p:nvSpPr>
        <p:spPr/>
        <p:txBody>
          <a:bodyPr/>
          <a:lstStyle/>
          <a:p>
            <a:r>
              <a:rPr lang="en-IN" dirty="0"/>
              <a:t>Arithmetic Operators</a:t>
            </a:r>
          </a:p>
        </p:txBody>
      </p:sp>
      <p:sp>
        <p:nvSpPr>
          <p:cNvPr id="3" name="Content Placeholder 2">
            <a:extLst>
              <a:ext uri="{FF2B5EF4-FFF2-40B4-BE49-F238E27FC236}">
                <a16:creationId xmlns:a16="http://schemas.microsoft.com/office/drawing/2014/main" id="{3AE0760C-8F0F-75D3-DD6B-FA4F2A30F659}"/>
              </a:ext>
            </a:extLst>
          </p:cNvPr>
          <p:cNvSpPr>
            <a:spLocks noGrp="1"/>
          </p:cNvSpPr>
          <p:nvPr>
            <p:ph idx="1"/>
          </p:nvPr>
        </p:nvSpPr>
        <p:spPr/>
        <p:txBody>
          <a:bodyPr/>
          <a:lstStyle/>
          <a:p>
            <a:r>
              <a:rPr lang="en-IN" b="1" dirty="0"/>
              <a:t>Addition</a:t>
            </a:r>
          </a:p>
          <a:p>
            <a:pPr lvl="1"/>
            <a:r>
              <a:rPr lang="en-IN" dirty="0"/>
              <a:t>Use </a:t>
            </a:r>
            <a:r>
              <a:rPr lang="en-IN" b="1" dirty="0"/>
              <a:t>+</a:t>
            </a:r>
            <a:r>
              <a:rPr lang="en-IN" dirty="0"/>
              <a:t> for addition operation.</a:t>
            </a:r>
          </a:p>
          <a:p>
            <a:pPr lvl="2"/>
            <a:endParaRPr lang="en-IN" dirty="0"/>
          </a:p>
        </p:txBody>
      </p:sp>
      <p:pic>
        <p:nvPicPr>
          <p:cNvPr id="5" name="Picture 4">
            <a:extLst>
              <a:ext uri="{FF2B5EF4-FFF2-40B4-BE49-F238E27FC236}">
                <a16:creationId xmlns:a16="http://schemas.microsoft.com/office/drawing/2014/main" id="{7E187D28-82A7-B8C8-FF9E-DBC7B2A4DE11}"/>
              </a:ext>
            </a:extLst>
          </p:cNvPr>
          <p:cNvPicPr>
            <a:picLocks noChangeAspect="1"/>
          </p:cNvPicPr>
          <p:nvPr/>
        </p:nvPicPr>
        <p:blipFill>
          <a:blip r:embed="rId2"/>
          <a:stretch>
            <a:fillRect/>
          </a:stretch>
        </p:blipFill>
        <p:spPr>
          <a:xfrm>
            <a:off x="1451579" y="3666345"/>
            <a:ext cx="5041405" cy="1800000"/>
          </a:xfrm>
          <a:prstGeom prst="rect">
            <a:avLst/>
          </a:prstGeom>
        </p:spPr>
      </p:pic>
      <p:pic>
        <p:nvPicPr>
          <p:cNvPr id="7" name="Picture 6">
            <a:extLst>
              <a:ext uri="{FF2B5EF4-FFF2-40B4-BE49-F238E27FC236}">
                <a16:creationId xmlns:a16="http://schemas.microsoft.com/office/drawing/2014/main" id="{BB93E86B-D275-8744-696A-B4EBC342C2F1}"/>
              </a:ext>
            </a:extLst>
          </p:cNvPr>
          <p:cNvPicPr>
            <a:picLocks noChangeAspect="1"/>
          </p:cNvPicPr>
          <p:nvPr/>
        </p:nvPicPr>
        <p:blipFill rotWithShape="1">
          <a:blip r:embed="rId3"/>
          <a:srcRect t="29259" r="39660" b="25760"/>
          <a:stretch/>
        </p:blipFill>
        <p:spPr>
          <a:xfrm>
            <a:off x="6734858" y="4078408"/>
            <a:ext cx="3187300" cy="720000"/>
          </a:xfrm>
          <a:prstGeom prst="rect">
            <a:avLst/>
          </a:prstGeom>
        </p:spPr>
      </p:pic>
    </p:spTree>
    <p:extLst>
      <p:ext uri="{BB962C8B-B14F-4D97-AF65-F5344CB8AC3E}">
        <p14:creationId xmlns:p14="http://schemas.microsoft.com/office/powerpoint/2010/main" val="2175611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C2BB-788B-424A-0F58-70224336857A}"/>
              </a:ext>
            </a:extLst>
          </p:cNvPr>
          <p:cNvSpPr>
            <a:spLocks noGrp="1"/>
          </p:cNvSpPr>
          <p:nvPr>
            <p:ph type="title"/>
          </p:nvPr>
        </p:nvSpPr>
        <p:spPr/>
        <p:txBody>
          <a:bodyPr/>
          <a:lstStyle/>
          <a:p>
            <a:r>
              <a:rPr lang="en-IN" dirty="0"/>
              <a:t>Arithmetic Operators</a:t>
            </a:r>
          </a:p>
        </p:txBody>
      </p:sp>
      <p:sp>
        <p:nvSpPr>
          <p:cNvPr id="3" name="Content Placeholder 2">
            <a:extLst>
              <a:ext uri="{FF2B5EF4-FFF2-40B4-BE49-F238E27FC236}">
                <a16:creationId xmlns:a16="http://schemas.microsoft.com/office/drawing/2014/main" id="{2AF88A75-27FA-0937-96A2-04506BC15BFE}"/>
              </a:ext>
            </a:extLst>
          </p:cNvPr>
          <p:cNvSpPr>
            <a:spLocks noGrp="1"/>
          </p:cNvSpPr>
          <p:nvPr>
            <p:ph idx="1"/>
          </p:nvPr>
        </p:nvSpPr>
        <p:spPr/>
        <p:txBody>
          <a:bodyPr/>
          <a:lstStyle/>
          <a:p>
            <a:r>
              <a:rPr lang="en-IN" b="1" dirty="0"/>
              <a:t>Addition</a:t>
            </a:r>
          </a:p>
          <a:p>
            <a:pPr lvl="2"/>
            <a:endParaRPr lang="en-IN" dirty="0"/>
          </a:p>
        </p:txBody>
      </p:sp>
      <p:pic>
        <p:nvPicPr>
          <p:cNvPr id="5" name="Picture 4">
            <a:extLst>
              <a:ext uri="{FF2B5EF4-FFF2-40B4-BE49-F238E27FC236}">
                <a16:creationId xmlns:a16="http://schemas.microsoft.com/office/drawing/2014/main" id="{C868A6DC-AE72-FDAF-31CF-4AF492695A09}"/>
              </a:ext>
            </a:extLst>
          </p:cNvPr>
          <p:cNvPicPr>
            <a:picLocks noChangeAspect="1"/>
          </p:cNvPicPr>
          <p:nvPr/>
        </p:nvPicPr>
        <p:blipFill>
          <a:blip r:embed="rId2"/>
          <a:stretch>
            <a:fillRect/>
          </a:stretch>
        </p:blipFill>
        <p:spPr>
          <a:xfrm>
            <a:off x="2023959" y="2919524"/>
            <a:ext cx="6480000" cy="1329030"/>
          </a:xfrm>
          <a:prstGeom prst="rect">
            <a:avLst/>
          </a:prstGeom>
        </p:spPr>
      </p:pic>
      <p:pic>
        <p:nvPicPr>
          <p:cNvPr id="7" name="Picture 6">
            <a:extLst>
              <a:ext uri="{FF2B5EF4-FFF2-40B4-BE49-F238E27FC236}">
                <a16:creationId xmlns:a16="http://schemas.microsoft.com/office/drawing/2014/main" id="{E293084C-1599-783B-6649-370B9A6ADDF8}"/>
              </a:ext>
            </a:extLst>
          </p:cNvPr>
          <p:cNvPicPr>
            <a:picLocks noChangeAspect="1"/>
          </p:cNvPicPr>
          <p:nvPr/>
        </p:nvPicPr>
        <p:blipFill rotWithShape="1">
          <a:blip r:embed="rId3"/>
          <a:srcRect t="25969" b="10860"/>
          <a:stretch/>
        </p:blipFill>
        <p:spPr>
          <a:xfrm>
            <a:off x="2023959" y="4454036"/>
            <a:ext cx="6480000" cy="403413"/>
          </a:xfrm>
          <a:prstGeom prst="rect">
            <a:avLst/>
          </a:prstGeom>
        </p:spPr>
      </p:pic>
    </p:spTree>
    <p:extLst>
      <p:ext uri="{BB962C8B-B14F-4D97-AF65-F5344CB8AC3E}">
        <p14:creationId xmlns:p14="http://schemas.microsoft.com/office/powerpoint/2010/main" val="427441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3E06-EC26-8D3F-2C1C-9E70EE118442}"/>
              </a:ext>
            </a:extLst>
          </p:cNvPr>
          <p:cNvSpPr>
            <a:spLocks noGrp="1"/>
          </p:cNvSpPr>
          <p:nvPr>
            <p:ph type="title"/>
          </p:nvPr>
        </p:nvSpPr>
        <p:spPr/>
        <p:txBody>
          <a:bodyPr/>
          <a:lstStyle/>
          <a:p>
            <a:r>
              <a:rPr lang="en-IN" dirty="0"/>
              <a:t>Setting up the environment</a:t>
            </a:r>
          </a:p>
        </p:txBody>
      </p:sp>
      <p:sp>
        <p:nvSpPr>
          <p:cNvPr id="3" name="Content Placeholder 2">
            <a:extLst>
              <a:ext uri="{FF2B5EF4-FFF2-40B4-BE49-F238E27FC236}">
                <a16:creationId xmlns:a16="http://schemas.microsoft.com/office/drawing/2014/main" id="{FD8D63BC-C1FE-167E-A19E-8A2CE2A07C70}"/>
              </a:ext>
            </a:extLst>
          </p:cNvPr>
          <p:cNvSpPr>
            <a:spLocks noGrp="1"/>
          </p:cNvSpPr>
          <p:nvPr>
            <p:ph idx="1"/>
          </p:nvPr>
        </p:nvSpPr>
        <p:spPr/>
        <p:txBody>
          <a:bodyPr>
            <a:normAutofit fontScale="85000" lnSpcReduction="10000"/>
          </a:bodyPr>
          <a:lstStyle/>
          <a:p>
            <a:r>
              <a:rPr lang="en-IN" dirty="0"/>
              <a:t>Integrated Development Environment (IDE)</a:t>
            </a:r>
          </a:p>
          <a:p>
            <a:pPr lvl="1"/>
            <a:r>
              <a:rPr lang="en-IN" dirty="0"/>
              <a:t>To write, run and debug the code.</a:t>
            </a:r>
          </a:p>
          <a:p>
            <a:pPr lvl="1"/>
            <a:r>
              <a:rPr lang="en-IN" dirty="0"/>
              <a:t>Supports syntax highlighting and code completion.</a:t>
            </a:r>
          </a:p>
          <a:p>
            <a:pPr lvl="1"/>
            <a:r>
              <a:rPr lang="en-IN" dirty="0"/>
              <a:t>Popular IDEs:  Visual Studio Code </a:t>
            </a:r>
            <a:r>
              <a:rPr lang="en-IN" dirty="0">
                <a:solidFill>
                  <a:srgbClr val="FF0000"/>
                </a:solidFill>
              </a:rPr>
              <a:t>*</a:t>
            </a:r>
            <a:r>
              <a:rPr lang="en-IN" dirty="0"/>
              <a:t>, Sublime Text.</a:t>
            </a:r>
          </a:p>
          <a:p>
            <a:r>
              <a:rPr lang="en-IN" dirty="0"/>
              <a:t>Web browser</a:t>
            </a:r>
          </a:p>
          <a:p>
            <a:pPr lvl="1"/>
            <a:r>
              <a:rPr lang="en-IN" dirty="0"/>
              <a:t>Good options are Google Chrome and Firefox.</a:t>
            </a:r>
          </a:p>
          <a:p>
            <a:pPr lvl="1"/>
            <a:r>
              <a:rPr lang="en-IN" dirty="0"/>
              <a:t>Not Internet Explorer as it </a:t>
            </a:r>
            <a:r>
              <a:rPr lang="en-US" dirty="0"/>
              <a:t>doesn't support the latest JavaScript </a:t>
            </a:r>
            <a:r>
              <a:rPr lang="en-IN" dirty="0"/>
              <a:t>features.</a:t>
            </a:r>
          </a:p>
          <a:p>
            <a:r>
              <a:rPr lang="en-IN" dirty="0"/>
              <a:t>Node.js</a:t>
            </a:r>
          </a:p>
          <a:p>
            <a:pPr lvl="1"/>
            <a:r>
              <a:rPr lang="en-IN" dirty="0"/>
              <a:t>An open-source, cross-platform JavaScript runtime environment.</a:t>
            </a:r>
          </a:p>
          <a:p>
            <a:pPr lvl="1"/>
            <a:r>
              <a:rPr lang="en-IN" dirty="0"/>
              <a:t>Runs the V8 JavaScript engine, the core of Google Chrome browser, outside of the browser.</a:t>
            </a:r>
          </a:p>
        </p:txBody>
      </p:sp>
    </p:spTree>
    <p:extLst>
      <p:ext uri="{BB962C8B-B14F-4D97-AF65-F5344CB8AC3E}">
        <p14:creationId xmlns:p14="http://schemas.microsoft.com/office/powerpoint/2010/main" val="3961729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30B6-E9D9-EA5D-805B-01C03CA74813}"/>
              </a:ext>
            </a:extLst>
          </p:cNvPr>
          <p:cNvSpPr>
            <a:spLocks noGrp="1"/>
          </p:cNvSpPr>
          <p:nvPr>
            <p:ph type="title"/>
          </p:nvPr>
        </p:nvSpPr>
        <p:spPr/>
        <p:txBody>
          <a:bodyPr/>
          <a:lstStyle/>
          <a:p>
            <a:r>
              <a:rPr lang="en-IN" dirty="0"/>
              <a:t>Arithmetic Operators</a:t>
            </a:r>
          </a:p>
        </p:txBody>
      </p:sp>
      <p:sp>
        <p:nvSpPr>
          <p:cNvPr id="3" name="Content Placeholder 2">
            <a:extLst>
              <a:ext uri="{FF2B5EF4-FFF2-40B4-BE49-F238E27FC236}">
                <a16:creationId xmlns:a16="http://schemas.microsoft.com/office/drawing/2014/main" id="{DBE5F49E-067B-ED5B-D167-A4A8B64A5BA5}"/>
              </a:ext>
            </a:extLst>
          </p:cNvPr>
          <p:cNvSpPr>
            <a:spLocks noGrp="1"/>
          </p:cNvSpPr>
          <p:nvPr>
            <p:ph idx="1"/>
          </p:nvPr>
        </p:nvSpPr>
        <p:spPr/>
        <p:txBody>
          <a:bodyPr/>
          <a:lstStyle/>
          <a:p>
            <a:r>
              <a:rPr lang="en-IN" b="1" dirty="0"/>
              <a:t>Subtraction</a:t>
            </a:r>
          </a:p>
          <a:p>
            <a:pPr lvl="1"/>
            <a:r>
              <a:rPr lang="en-IN" dirty="0"/>
              <a:t>Use </a:t>
            </a:r>
            <a:r>
              <a:rPr lang="en-IN" b="1" dirty="0"/>
              <a:t>-</a:t>
            </a:r>
            <a:r>
              <a:rPr lang="en-IN" dirty="0"/>
              <a:t> for subtraction operation.</a:t>
            </a:r>
          </a:p>
          <a:p>
            <a:pPr lvl="1"/>
            <a:endParaRPr lang="en-IN" dirty="0"/>
          </a:p>
          <a:p>
            <a:endParaRPr lang="en-IN" dirty="0"/>
          </a:p>
        </p:txBody>
      </p:sp>
      <p:pic>
        <p:nvPicPr>
          <p:cNvPr id="5" name="Picture 4">
            <a:extLst>
              <a:ext uri="{FF2B5EF4-FFF2-40B4-BE49-F238E27FC236}">
                <a16:creationId xmlns:a16="http://schemas.microsoft.com/office/drawing/2014/main" id="{0B56F471-59A4-8E23-D561-E07013B665D9}"/>
              </a:ext>
            </a:extLst>
          </p:cNvPr>
          <p:cNvPicPr>
            <a:picLocks noChangeAspect="1"/>
          </p:cNvPicPr>
          <p:nvPr/>
        </p:nvPicPr>
        <p:blipFill>
          <a:blip r:embed="rId2"/>
          <a:stretch>
            <a:fillRect/>
          </a:stretch>
        </p:blipFill>
        <p:spPr>
          <a:xfrm>
            <a:off x="1416000" y="3730186"/>
            <a:ext cx="4680000" cy="1206254"/>
          </a:xfrm>
          <a:prstGeom prst="rect">
            <a:avLst/>
          </a:prstGeom>
        </p:spPr>
      </p:pic>
      <p:pic>
        <p:nvPicPr>
          <p:cNvPr id="7" name="Picture 6">
            <a:extLst>
              <a:ext uri="{FF2B5EF4-FFF2-40B4-BE49-F238E27FC236}">
                <a16:creationId xmlns:a16="http://schemas.microsoft.com/office/drawing/2014/main" id="{30804786-5BA4-2AE2-1E36-15EAE2E30D94}"/>
              </a:ext>
            </a:extLst>
          </p:cNvPr>
          <p:cNvPicPr>
            <a:picLocks noChangeAspect="1"/>
          </p:cNvPicPr>
          <p:nvPr/>
        </p:nvPicPr>
        <p:blipFill rotWithShape="1">
          <a:blip r:embed="rId3"/>
          <a:srcRect r="9231"/>
          <a:stretch/>
        </p:blipFill>
        <p:spPr>
          <a:xfrm>
            <a:off x="6358337" y="3730186"/>
            <a:ext cx="4696517" cy="1206000"/>
          </a:xfrm>
          <a:prstGeom prst="rect">
            <a:avLst/>
          </a:prstGeom>
        </p:spPr>
      </p:pic>
      <p:pic>
        <p:nvPicPr>
          <p:cNvPr id="9" name="Picture 8">
            <a:extLst>
              <a:ext uri="{FF2B5EF4-FFF2-40B4-BE49-F238E27FC236}">
                <a16:creationId xmlns:a16="http://schemas.microsoft.com/office/drawing/2014/main" id="{00AAC966-DC91-2435-6BD2-787AB8002AAD}"/>
              </a:ext>
            </a:extLst>
          </p:cNvPr>
          <p:cNvPicPr>
            <a:picLocks noChangeAspect="1"/>
          </p:cNvPicPr>
          <p:nvPr/>
        </p:nvPicPr>
        <p:blipFill rotWithShape="1">
          <a:blip r:embed="rId4"/>
          <a:srcRect t="21780"/>
          <a:stretch/>
        </p:blipFill>
        <p:spPr>
          <a:xfrm>
            <a:off x="6356854" y="5148923"/>
            <a:ext cx="4698000" cy="317422"/>
          </a:xfrm>
          <a:prstGeom prst="rect">
            <a:avLst/>
          </a:prstGeom>
        </p:spPr>
      </p:pic>
      <p:pic>
        <p:nvPicPr>
          <p:cNvPr id="11" name="Picture 10">
            <a:extLst>
              <a:ext uri="{FF2B5EF4-FFF2-40B4-BE49-F238E27FC236}">
                <a16:creationId xmlns:a16="http://schemas.microsoft.com/office/drawing/2014/main" id="{55DF8B2A-90EA-98BD-6BD7-37DC105E8646}"/>
              </a:ext>
            </a:extLst>
          </p:cNvPr>
          <p:cNvPicPr>
            <a:picLocks noChangeAspect="1"/>
          </p:cNvPicPr>
          <p:nvPr/>
        </p:nvPicPr>
        <p:blipFill rotWithShape="1">
          <a:blip r:embed="rId5"/>
          <a:srcRect b="29349"/>
          <a:stretch/>
        </p:blipFill>
        <p:spPr>
          <a:xfrm>
            <a:off x="1416000" y="5148923"/>
            <a:ext cx="4680000" cy="317422"/>
          </a:xfrm>
          <a:prstGeom prst="rect">
            <a:avLst/>
          </a:prstGeom>
        </p:spPr>
      </p:pic>
    </p:spTree>
    <p:extLst>
      <p:ext uri="{BB962C8B-B14F-4D97-AF65-F5344CB8AC3E}">
        <p14:creationId xmlns:p14="http://schemas.microsoft.com/office/powerpoint/2010/main" val="932404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8602-F5D2-E211-232B-81B92F9E5121}"/>
              </a:ext>
            </a:extLst>
          </p:cNvPr>
          <p:cNvSpPr>
            <a:spLocks noGrp="1"/>
          </p:cNvSpPr>
          <p:nvPr>
            <p:ph type="title"/>
          </p:nvPr>
        </p:nvSpPr>
        <p:spPr/>
        <p:txBody>
          <a:bodyPr/>
          <a:lstStyle/>
          <a:p>
            <a:r>
              <a:rPr lang="en-IN" dirty="0"/>
              <a:t>Arithmetic Operators</a:t>
            </a:r>
          </a:p>
        </p:txBody>
      </p:sp>
      <p:sp>
        <p:nvSpPr>
          <p:cNvPr id="3" name="Content Placeholder 2">
            <a:extLst>
              <a:ext uri="{FF2B5EF4-FFF2-40B4-BE49-F238E27FC236}">
                <a16:creationId xmlns:a16="http://schemas.microsoft.com/office/drawing/2014/main" id="{3D590829-E6BB-81CE-D7BE-1741D049A84B}"/>
              </a:ext>
            </a:extLst>
          </p:cNvPr>
          <p:cNvSpPr>
            <a:spLocks noGrp="1"/>
          </p:cNvSpPr>
          <p:nvPr>
            <p:ph idx="1"/>
          </p:nvPr>
        </p:nvSpPr>
        <p:spPr/>
        <p:txBody>
          <a:bodyPr/>
          <a:lstStyle/>
          <a:p>
            <a:r>
              <a:rPr lang="en-IN" b="1" dirty="0"/>
              <a:t>Multiplication</a:t>
            </a:r>
          </a:p>
          <a:p>
            <a:pPr lvl="1"/>
            <a:r>
              <a:rPr lang="en-IN" dirty="0"/>
              <a:t>Use </a:t>
            </a:r>
            <a:r>
              <a:rPr lang="en-IN" b="1" dirty="0"/>
              <a:t>*</a:t>
            </a:r>
            <a:r>
              <a:rPr lang="en-IN" dirty="0"/>
              <a:t> for multiplication operation.</a:t>
            </a:r>
          </a:p>
          <a:p>
            <a:pPr lvl="1"/>
            <a:endParaRPr lang="en-IN" dirty="0"/>
          </a:p>
          <a:p>
            <a:pPr lvl="1"/>
            <a:endParaRPr lang="en-IN" dirty="0"/>
          </a:p>
          <a:p>
            <a:endParaRPr lang="en-IN" dirty="0"/>
          </a:p>
        </p:txBody>
      </p:sp>
      <p:pic>
        <p:nvPicPr>
          <p:cNvPr id="5" name="Picture 4">
            <a:extLst>
              <a:ext uri="{FF2B5EF4-FFF2-40B4-BE49-F238E27FC236}">
                <a16:creationId xmlns:a16="http://schemas.microsoft.com/office/drawing/2014/main" id="{303E20D5-588B-99EB-2A2E-A6A83FA8A965}"/>
              </a:ext>
            </a:extLst>
          </p:cNvPr>
          <p:cNvPicPr>
            <a:picLocks noChangeAspect="1"/>
          </p:cNvPicPr>
          <p:nvPr/>
        </p:nvPicPr>
        <p:blipFill>
          <a:blip r:embed="rId2"/>
          <a:stretch>
            <a:fillRect/>
          </a:stretch>
        </p:blipFill>
        <p:spPr>
          <a:xfrm>
            <a:off x="1451579" y="3228971"/>
            <a:ext cx="4680000" cy="1640498"/>
          </a:xfrm>
          <a:prstGeom prst="rect">
            <a:avLst/>
          </a:prstGeom>
        </p:spPr>
      </p:pic>
      <p:pic>
        <p:nvPicPr>
          <p:cNvPr id="7" name="Picture 6">
            <a:extLst>
              <a:ext uri="{FF2B5EF4-FFF2-40B4-BE49-F238E27FC236}">
                <a16:creationId xmlns:a16="http://schemas.microsoft.com/office/drawing/2014/main" id="{AC81FFB0-0D96-4AF4-C299-1696D798B67A}"/>
              </a:ext>
            </a:extLst>
          </p:cNvPr>
          <p:cNvPicPr>
            <a:picLocks noChangeAspect="1"/>
          </p:cNvPicPr>
          <p:nvPr/>
        </p:nvPicPr>
        <p:blipFill rotWithShape="1">
          <a:blip r:embed="rId3"/>
          <a:srcRect t="22931" b="17017"/>
          <a:stretch/>
        </p:blipFill>
        <p:spPr>
          <a:xfrm>
            <a:off x="1451579" y="4950458"/>
            <a:ext cx="4680000" cy="571615"/>
          </a:xfrm>
          <a:prstGeom prst="rect">
            <a:avLst/>
          </a:prstGeom>
        </p:spPr>
      </p:pic>
      <p:pic>
        <p:nvPicPr>
          <p:cNvPr id="9" name="Picture 8">
            <a:extLst>
              <a:ext uri="{FF2B5EF4-FFF2-40B4-BE49-F238E27FC236}">
                <a16:creationId xmlns:a16="http://schemas.microsoft.com/office/drawing/2014/main" id="{4BB4A6A9-3D64-9B84-CF01-85DF49EDB20E}"/>
              </a:ext>
            </a:extLst>
          </p:cNvPr>
          <p:cNvPicPr>
            <a:picLocks noChangeAspect="1"/>
          </p:cNvPicPr>
          <p:nvPr/>
        </p:nvPicPr>
        <p:blipFill>
          <a:blip r:embed="rId4"/>
          <a:stretch>
            <a:fillRect/>
          </a:stretch>
        </p:blipFill>
        <p:spPr>
          <a:xfrm>
            <a:off x="6392854" y="3228971"/>
            <a:ext cx="4680000" cy="665732"/>
          </a:xfrm>
          <a:prstGeom prst="rect">
            <a:avLst/>
          </a:prstGeom>
        </p:spPr>
      </p:pic>
      <p:pic>
        <p:nvPicPr>
          <p:cNvPr id="10" name="Picture 9">
            <a:extLst>
              <a:ext uri="{FF2B5EF4-FFF2-40B4-BE49-F238E27FC236}">
                <a16:creationId xmlns:a16="http://schemas.microsoft.com/office/drawing/2014/main" id="{89C0B210-346C-E68B-A12E-7F2C432F5686}"/>
              </a:ext>
            </a:extLst>
          </p:cNvPr>
          <p:cNvPicPr>
            <a:picLocks noChangeAspect="1"/>
          </p:cNvPicPr>
          <p:nvPr/>
        </p:nvPicPr>
        <p:blipFill rotWithShape="1">
          <a:blip r:embed="rId5"/>
          <a:srcRect t="21780"/>
          <a:stretch/>
        </p:blipFill>
        <p:spPr>
          <a:xfrm>
            <a:off x="6392854" y="4049220"/>
            <a:ext cx="4698000" cy="317422"/>
          </a:xfrm>
          <a:prstGeom prst="rect">
            <a:avLst/>
          </a:prstGeom>
        </p:spPr>
      </p:pic>
    </p:spTree>
    <p:extLst>
      <p:ext uri="{BB962C8B-B14F-4D97-AF65-F5344CB8AC3E}">
        <p14:creationId xmlns:p14="http://schemas.microsoft.com/office/powerpoint/2010/main" val="1114832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1626-F04F-8F0D-F22F-FBF4C2AE839A}"/>
              </a:ext>
            </a:extLst>
          </p:cNvPr>
          <p:cNvSpPr>
            <a:spLocks noGrp="1"/>
          </p:cNvSpPr>
          <p:nvPr>
            <p:ph type="title"/>
          </p:nvPr>
        </p:nvSpPr>
        <p:spPr/>
        <p:txBody>
          <a:bodyPr/>
          <a:lstStyle/>
          <a:p>
            <a:r>
              <a:rPr lang="en-IN" dirty="0"/>
              <a:t>Arithmetic Operators</a:t>
            </a:r>
          </a:p>
        </p:txBody>
      </p:sp>
      <p:sp>
        <p:nvSpPr>
          <p:cNvPr id="3" name="Content Placeholder 2">
            <a:extLst>
              <a:ext uri="{FF2B5EF4-FFF2-40B4-BE49-F238E27FC236}">
                <a16:creationId xmlns:a16="http://schemas.microsoft.com/office/drawing/2014/main" id="{1C9B33B5-EF30-B902-34DC-1D846EB83A29}"/>
              </a:ext>
            </a:extLst>
          </p:cNvPr>
          <p:cNvSpPr>
            <a:spLocks noGrp="1"/>
          </p:cNvSpPr>
          <p:nvPr>
            <p:ph idx="1"/>
          </p:nvPr>
        </p:nvSpPr>
        <p:spPr/>
        <p:txBody>
          <a:bodyPr/>
          <a:lstStyle/>
          <a:p>
            <a:r>
              <a:rPr lang="en-IN" b="1" dirty="0"/>
              <a:t>Division</a:t>
            </a:r>
          </a:p>
          <a:p>
            <a:pPr lvl="1"/>
            <a:r>
              <a:rPr lang="en-IN" dirty="0"/>
              <a:t>Use </a:t>
            </a:r>
            <a:r>
              <a:rPr lang="en-IN" b="1" dirty="0"/>
              <a:t>/</a:t>
            </a:r>
            <a:r>
              <a:rPr lang="en-IN" dirty="0"/>
              <a:t> for division operation.</a:t>
            </a:r>
          </a:p>
          <a:p>
            <a:pPr lvl="1"/>
            <a:endParaRPr lang="en-IN" dirty="0"/>
          </a:p>
          <a:p>
            <a:pPr lvl="1"/>
            <a:endParaRPr lang="en-IN" dirty="0"/>
          </a:p>
          <a:p>
            <a:endParaRPr lang="en-IN" dirty="0"/>
          </a:p>
        </p:txBody>
      </p:sp>
      <p:pic>
        <p:nvPicPr>
          <p:cNvPr id="5" name="Picture 4">
            <a:extLst>
              <a:ext uri="{FF2B5EF4-FFF2-40B4-BE49-F238E27FC236}">
                <a16:creationId xmlns:a16="http://schemas.microsoft.com/office/drawing/2014/main" id="{E77B71A6-31C1-1701-1275-293D6C4894B7}"/>
              </a:ext>
            </a:extLst>
          </p:cNvPr>
          <p:cNvPicPr>
            <a:picLocks noChangeAspect="1"/>
          </p:cNvPicPr>
          <p:nvPr/>
        </p:nvPicPr>
        <p:blipFill>
          <a:blip r:embed="rId2"/>
          <a:stretch>
            <a:fillRect/>
          </a:stretch>
        </p:blipFill>
        <p:spPr>
          <a:xfrm>
            <a:off x="1451579" y="2984675"/>
            <a:ext cx="4680000" cy="1512726"/>
          </a:xfrm>
          <a:prstGeom prst="rect">
            <a:avLst/>
          </a:prstGeom>
        </p:spPr>
      </p:pic>
      <p:pic>
        <p:nvPicPr>
          <p:cNvPr id="7" name="Picture 6">
            <a:extLst>
              <a:ext uri="{FF2B5EF4-FFF2-40B4-BE49-F238E27FC236}">
                <a16:creationId xmlns:a16="http://schemas.microsoft.com/office/drawing/2014/main" id="{872679C9-BBC9-581D-1004-F385AF3083F3}"/>
              </a:ext>
            </a:extLst>
          </p:cNvPr>
          <p:cNvPicPr>
            <a:picLocks noChangeAspect="1"/>
          </p:cNvPicPr>
          <p:nvPr/>
        </p:nvPicPr>
        <p:blipFill rotWithShape="1">
          <a:blip r:embed="rId3"/>
          <a:srcRect t="24888"/>
          <a:stretch/>
        </p:blipFill>
        <p:spPr>
          <a:xfrm>
            <a:off x="1451579" y="4659379"/>
            <a:ext cx="4680000" cy="401286"/>
          </a:xfrm>
          <a:prstGeom prst="rect">
            <a:avLst/>
          </a:prstGeom>
        </p:spPr>
      </p:pic>
    </p:spTree>
    <p:extLst>
      <p:ext uri="{BB962C8B-B14F-4D97-AF65-F5344CB8AC3E}">
        <p14:creationId xmlns:p14="http://schemas.microsoft.com/office/powerpoint/2010/main" val="3586998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6C8F-E7A2-E2D5-1402-68D8BFC1120E}"/>
              </a:ext>
            </a:extLst>
          </p:cNvPr>
          <p:cNvSpPr>
            <a:spLocks noGrp="1"/>
          </p:cNvSpPr>
          <p:nvPr>
            <p:ph type="title"/>
          </p:nvPr>
        </p:nvSpPr>
        <p:spPr/>
        <p:txBody>
          <a:bodyPr/>
          <a:lstStyle/>
          <a:p>
            <a:r>
              <a:rPr lang="en-IN" dirty="0"/>
              <a:t>Arithmetic Operators</a:t>
            </a:r>
          </a:p>
        </p:txBody>
      </p:sp>
      <p:sp>
        <p:nvSpPr>
          <p:cNvPr id="3" name="Content Placeholder 2">
            <a:extLst>
              <a:ext uri="{FF2B5EF4-FFF2-40B4-BE49-F238E27FC236}">
                <a16:creationId xmlns:a16="http://schemas.microsoft.com/office/drawing/2014/main" id="{4F72B58B-919F-F371-5C53-45A21E716CEE}"/>
              </a:ext>
            </a:extLst>
          </p:cNvPr>
          <p:cNvSpPr>
            <a:spLocks noGrp="1"/>
          </p:cNvSpPr>
          <p:nvPr>
            <p:ph idx="1"/>
          </p:nvPr>
        </p:nvSpPr>
        <p:spPr/>
        <p:txBody>
          <a:bodyPr/>
          <a:lstStyle/>
          <a:p>
            <a:r>
              <a:rPr lang="en-IN" b="1" dirty="0"/>
              <a:t>Exponentiation</a:t>
            </a:r>
          </a:p>
          <a:p>
            <a:pPr lvl="1"/>
            <a:r>
              <a:rPr lang="en-IN" dirty="0"/>
              <a:t>Use </a:t>
            </a:r>
            <a:r>
              <a:rPr lang="en-IN" b="1" dirty="0"/>
              <a:t>**</a:t>
            </a:r>
            <a:r>
              <a:rPr lang="en-IN" dirty="0"/>
              <a:t> for exponentiation operation.</a:t>
            </a:r>
          </a:p>
          <a:p>
            <a:pPr lvl="1"/>
            <a:endParaRPr lang="en-IN" dirty="0"/>
          </a:p>
          <a:p>
            <a:pPr lvl="1"/>
            <a:endParaRPr lang="en-IN" dirty="0"/>
          </a:p>
          <a:p>
            <a:endParaRPr lang="en-IN" dirty="0"/>
          </a:p>
        </p:txBody>
      </p:sp>
      <p:pic>
        <p:nvPicPr>
          <p:cNvPr id="5" name="Picture 4">
            <a:extLst>
              <a:ext uri="{FF2B5EF4-FFF2-40B4-BE49-F238E27FC236}">
                <a16:creationId xmlns:a16="http://schemas.microsoft.com/office/drawing/2014/main" id="{EC60A0BB-5214-36BB-A39E-15C4D1E7BBB6}"/>
              </a:ext>
            </a:extLst>
          </p:cNvPr>
          <p:cNvPicPr>
            <a:picLocks noChangeAspect="1"/>
          </p:cNvPicPr>
          <p:nvPr/>
        </p:nvPicPr>
        <p:blipFill>
          <a:blip r:embed="rId2"/>
          <a:stretch>
            <a:fillRect/>
          </a:stretch>
        </p:blipFill>
        <p:spPr>
          <a:xfrm>
            <a:off x="1451579" y="2940200"/>
            <a:ext cx="4680000" cy="1885970"/>
          </a:xfrm>
          <a:prstGeom prst="rect">
            <a:avLst/>
          </a:prstGeom>
        </p:spPr>
      </p:pic>
      <p:pic>
        <p:nvPicPr>
          <p:cNvPr id="7" name="Picture 6">
            <a:extLst>
              <a:ext uri="{FF2B5EF4-FFF2-40B4-BE49-F238E27FC236}">
                <a16:creationId xmlns:a16="http://schemas.microsoft.com/office/drawing/2014/main" id="{33163309-5782-1A81-7B1C-D20DF1767E1D}"/>
              </a:ext>
            </a:extLst>
          </p:cNvPr>
          <p:cNvPicPr>
            <a:picLocks noChangeAspect="1"/>
          </p:cNvPicPr>
          <p:nvPr/>
        </p:nvPicPr>
        <p:blipFill rotWithShape="1">
          <a:blip r:embed="rId3"/>
          <a:srcRect t="26780" b="19806"/>
          <a:stretch/>
        </p:blipFill>
        <p:spPr>
          <a:xfrm>
            <a:off x="1451579" y="4928981"/>
            <a:ext cx="4680000" cy="519952"/>
          </a:xfrm>
          <a:prstGeom prst="rect">
            <a:avLst/>
          </a:prstGeom>
        </p:spPr>
      </p:pic>
    </p:spTree>
    <p:extLst>
      <p:ext uri="{BB962C8B-B14F-4D97-AF65-F5344CB8AC3E}">
        <p14:creationId xmlns:p14="http://schemas.microsoft.com/office/powerpoint/2010/main" val="2250551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0B32-CC50-95C6-47EE-BA2A71EE66EA}"/>
              </a:ext>
            </a:extLst>
          </p:cNvPr>
          <p:cNvSpPr>
            <a:spLocks noGrp="1"/>
          </p:cNvSpPr>
          <p:nvPr>
            <p:ph type="title"/>
          </p:nvPr>
        </p:nvSpPr>
        <p:spPr/>
        <p:txBody>
          <a:bodyPr/>
          <a:lstStyle/>
          <a:p>
            <a:r>
              <a:rPr lang="en-IN" dirty="0"/>
              <a:t>Arithmetic Operators</a:t>
            </a:r>
          </a:p>
        </p:txBody>
      </p:sp>
      <p:sp>
        <p:nvSpPr>
          <p:cNvPr id="3" name="Content Placeholder 2">
            <a:extLst>
              <a:ext uri="{FF2B5EF4-FFF2-40B4-BE49-F238E27FC236}">
                <a16:creationId xmlns:a16="http://schemas.microsoft.com/office/drawing/2014/main" id="{2B5922DD-3787-85B7-E21E-D1100741D3F2}"/>
              </a:ext>
            </a:extLst>
          </p:cNvPr>
          <p:cNvSpPr>
            <a:spLocks noGrp="1"/>
          </p:cNvSpPr>
          <p:nvPr>
            <p:ph idx="1"/>
          </p:nvPr>
        </p:nvSpPr>
        <p:spPr/>
        <p:txBody>
          <a:bodyPr/>
          <a:lstStyle/>
          <a:p>
            <a:r>
              <a:rPr lang="en-IN" b="1" dirty="0"/>
              <a:t>Modulus</a:t>
            </a:r>
          </a:p>
          <a:p>
            <a:pPr lvl="1"/>
            <a:r>
              <a:rPr lang="en-IN" dirty="0"/>
              <a:t>Use </a:t>
            </a:r>
            <a:r>
              <a:rPr lang="en-IN" b="1" dirty="0"/>
              <a:t>%</a:t>
            </a:r>
            <a:r>
              <a:rPr lang="en-IN" dirty="0"/>
              <a:t> for modulus operation.</a:t>
            </a:r>
          </a:p>
          <a:p>
            <a:pPr lvl="1"/>
            <a:endParaRPr lang="en-IN" dirty="0"/>
          </a:p>
          <a:p>
            <a:endParaRPr lang="en-IN" dirty="0"/>
          </a:p>
        </p:txBody>
      </p:sp>
      <p:pic>
        <p:nvPicPr>
          <p:cNvPr id="5" name="Picture 4">
            <a:extLst>
              <a:ext uri="{FF2B5EF4-FFF2-40B4-BE49-F238E27FC236}">
                <a16:creationId xmlns:a16="http://schemas.microsoft.com/office/drawing/2014/main" id="{08DCB8B2-7915-CAEC-31C6-FE10517A2190}"/>
              </a:ext>
            </a:extLst>
          </p:cNvPr>
          <p:cNvPicPr>
            <a:picLocks noChangeAspect="1"/>
          </p:cNvPicPr>
          <p:nvPr/>
        </p:nvPicPr>
        <p:blipFill>
          <a:blip r:embed="rId2"/>
          <a:stretch>
            <a:fillRect/>
          </a:stretch>
        </p:blipFill>
        <p:spPr>
          <a:xfrm>
            <a:off x="1451579" y="2929955"/>
            <a:ext cx="4680000" cy="1854701"/>
          </a:xfrm>
          <a:prstGeom prst="rect">
            <a:avLst/>
          </a:prstGeom>
        </p:spPr>
      </p:pic>
      <p:pic>
        <p:nvPicPr>
          <p:cNvPr id="7" name="Picture 6">
            <a:extLst>
              <a:ext uri="{FF2B5EF4-FFF2-40B4-BE49-F238E27FC236}">
                <a16:creationId xmlns:a16="http://schemas.microsoft.com/office/drawing/2014/main" id="{49E75A8B-757B-8A45-E6A4-50409EB0CF47}"/>
              </a:ext>
            </a:extLst>
          </p:cNvPr>
          <p:cNvPicPr>
            <a:picLocks noChangeAspect="1"/>
          </p:cNvPicPr>
          <p:nvPr/>
        </p:nvPicPr>
        <p:blipFill rotWithShape="1">
          <a:blip r:embed="rId3"/>
          <a:srcRect t="17014" b="20719"/>
          <a:stretch/>
        </p:blipFill>
        <p:spPr>
          <a:xfrm>
            <a:off x="1451579" y="4946634"/>
            <a:ext cx="4680000" cy="519711"/>
          </a:xfrm>
          <a:prstGeom prst="rect">
            <a:avLst/>
          </a:prstGeom>
        </p:spPr>
      </p:pic>
    </p:spTree>
    <p:extLst>
      <p:ext uri="{BB962C8B-B14F-4D97-AF65-F5344CB8AC3E}">
        <p14:creationId xmlns:p14="http://schemas.microsoft.com/office/powerpoint/2010/main" val="2184773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4CFE-5D7F-7CAA-A90C-D7609D1C889B}"/>
              </a:ext>
            </a:extLst>
          </p:cNvPr>
          <p:cNvSpPr>
            <a:spLocks noGrp="1"/>
          </p:cNvSpPr>
          <p:nvPr>
            <p:ph type="title"/>
          </p:nvPr>
        </p:nvSpPr>
        <p:spPr/>
        <p:txBody>
          <a:bodyPr/>
          <a:lstStyle/>
          <a:p>
            <a:r>
              <a:rPr lang="en-IN" dirty="0"/>
              <a:t>Arithmetic Operators</a:t>
            </a:r>
          </a:p>
        </p:txBody>
      </p:sp>
      <p:sp>
        <p:nvSpPr>
          <p:cNvPr id="3" name="Content Placeholder 2">
            <a:extLst>
              <a:ext uri="{FF2B5EF4-FFF2-40B4-BE49-F238E27FC236}">
                <a16:creationId xmlns:a16="http://schemas.microsoft.com/office/drawing/2014/main" id="{93884171-2F5F-1467-8F05-52A6E6C0D831}"/>
              </a:ext>
            </a:extLst>
          </p:cNvPr>
          <p:cNvSpPr>
            <a:spLocks noGrp="1"/>
          </p:cNvSpPr>
          <p:nvPr>
            <p:ph idx="1"/>
          </p:nvPr>
        </p:nvSpPr>
        <p:spPr>
          <a:xfrm>
            <a:off x="1451579" y="2015731"/>
            <a:ext cx="9603275" cy="3450613"/>
          </a:xfrm>
        </p:spPr>
        <p:txBody>
          <a:bodyPr/>
          <a:lstStyle/>
          <a:p>
            <a:r>
              <a:rPr lang="en-IN" b="1" dirty="0"/>
              <a:t>Unary Operators</a:t>
            </a:r>
          </a:p>
          <a:p>
            <a:pPr lvl="1"/>
            <a:r>
              <a:rPr lang="en-IN" dirty="0"/>
              <a:t>Operators need only one operand.</a:t>
            </a:r>
          </a:p>
          <a:p>
            <a:pPr lvl="1"/>
            <a:endParaRPr lang="en-IN" dirty="0"/>
          </a:p>
          <a:p>
            <a:endParaRPr lang="en-IN" dirty="0"/>
          </a:p>
        </p:txBody>
      </p:sp>
      <p:pic>
        <p:nvPicPr>
          <p:cNvPr id="7" name="Picture 6">
            <a:extLst>
              <a:ext uri="{FF2B5EF4-FFF2-40B4-BE49-F238E27FC236}">
                <a16:creationId xmlns:a16="http://schemas.microsoft.com/office/drawing/2014/main" id="{593B8EFE-D72A-3EDD-C816-6A46F74CCCAC}"/>
              </a:ext>
            </a:extLst>
          </p:cNvPr>
          <p:cNvPicPr>
            <a:picLocks noChangeAspect="1"/>
          </p:cNvPicPr>
          <p:nvPr/>
        </p:nvPicPr>
        <p:blipFill>
          <a:blip r:embed="rId2"/>
          <a:stretch>
            <a:fillRect/>
          </a:stretch>
        </p:blipFill>
        <p:spPr>
          <a:xfrm>
            <a:off x="1451579" y="2864024"/>
            <a:ext cx="4680000" cy="801928"/>
          </a:xfrm>
          <a:prstGeom prst="rect">
            <a:avLst/>
          </a:prstGeom>
        </p:spPr>
      </p:pic>
      <p:pic>
        <p:nvPicPr>
          <p:cNvPr id="9" name="Picture 8">
            <a:extLst>
              <a:ext uri="{FF2B5EF4-FFF2-40B4-BE49-F238E27FC236}">
                <a16:creationId xmlns:a16="http://schemas.microsoft.com/office/drawing/2014/main" id="{898A423D-D8CD-0ED6-5F41-F2CC89591DA5}"/>
              </a:ext>
            </a:extLst>
          </p:cNvPr>
          <p:cNvPicPr>
            <a:picLocks noChangeAspect="1"/>
          </p:cNvPicPr>
          <p:nvPr/>
        </p:nvPicPr>
        <p:blipFill rotWithShape="1">
          <a:blip r:embed="rId3"/>
          <a:srcRect t="18241"/>
          <a:stretch/>
        </p:blipFill>
        <p:spPr>
          <a:xfrm>
            <a:off x="1451579" y="3741037"/>
            <a:ext cx="4680000" cy="346536"/>
          </a:xfrm>
          <a:prstGeom prst="rect">
            <a:avLst/>
          </a:prstGeom>
        </p:spPr>
      </p:pic>
      <p:pic>
        <p:nvPicPr>
          <p:cNvPr id="11" name="Picture 10">
            <a:extLst>
              <a:ext uri="{FF2B5EF4-FFF2-40B4-BE49-F238E27FC236}">
                <a16:creationId xmlns:a16="http://schemas.microsoft.com/office/drawing/2014/main" id="{D698ADAB-FC78-9ACB-A763-C4092045B7E2}"/>
              </a:ext>
            </a:extLst>
          </p:cNvPr>
          <p:cNvPicPr>
            <a:picLocks noChangeAspect="1"/>
          </p:cNvPicPr>
          <p:nvPr/>
        </p:nvPicPr>
        <p:blipFill>
          <a:blip r:embed="rId4"/>
          <a:stretch>
            <a:fillRect/>
          </a:stretch>
        </p:blipFill>
        <p:spPr>
          <a:xfrm>
            <a:off x="6374854" y="2864024"/>
            <a:ext cx="4680000" cy="798871"/>
          </a:xfrm>
          <a:prstGeom prst="rect">
            <a:avLst/>
          </a:prstGeom>
        </p:spPr>
      </p:pic>
      <p:pic>
        <p:nvPicPr>
          <p:cNvPr id="13" name="Picture 12">
            <a:extLst>
              <a:ext uri="{FF2B5EF4-FFF2-40B4-BE49-F238E27FC236}">
                <a16:creationId xmlns:a16="http://schemas.microsoft.com/office/drawing/2014/main" id="{8FB36502-7FF0-2FFB-5C66-6BC1FEEF91DC}"/>
              </a:ext>
            </a:extLst>
          </p:cNvPr>
          <p:cNvPicPr>
            <a:picLocks noChangeAspect="1"/>
          </p:cNvPicPr>
          <p:nvPr/>
        </p:nvPicPr>
        <p:blipFill rotWithShape="1">
          <a:blip r:embed="rId5"/>
          <a:srcRect t="9892"/>
          <a:stretch/>
        </p:blipFill>
        <p:spPr>
          <a:xfrm>
            <a:off x="6374854" y="3757511"/>
            <a:ext cx="4680000" cy="389268"/>
          </a:xfrm>
          <a:prstGeom prst="rect">
            <a:avLst/>
          </a:prstGeom>
        </p:spPr>
      </p:pic>
      <p:pic>
        <p:nvPicPr>
          <p:cNvPr id="15" name="Picture 14">
            <a:extLst>
              <a:ext uri="{FF2B5EF4-FFF2-40B4-BE49-F238E27FC236}">
                <a16:creationId xmlns:a16="http://schemas.microsoft.com/office/drawing/2014/main" id="{9F9B7D2A-B333-31C5-68BF-D3270CE1C3F7}"/>
              </a:ext>
            </a:extLst>
          </p:cNvPr>
          <p:cNvPicPr>
            <a:picLocks noChangeAspect="1"/>
          </p:cNvPicPr>
          <p:nvPr/>
        </p:nvPicPr>
        <p:blipFill>
          <a:blip r:embed="rId6"/>
          <a:stretch>
            <a:fillRect/>
          </a:stretch>
        </p:blipFill>
        <p:spPr>
          <a:xfrm>
            <a:off x="1442403" y="4211900"/>
            <a:ext cx="4680000" cy="808193"/>
          </a:xfrm>
          <a:prstGeom prst="rect">
            <a:avLst/>
          </a:prstGeom>
        </p:spPr>
      </p:pic>
      <p:pic>
        <p:nvPicPr>
          <p:cNvPr id="17" name="Picture 16">
            <a:extLst>
              <a:ext uri="{FF2B5EF4-FFF2-40B4-BE49-F238E27FC236}">
                <a16:creationId xmlns:a16="http://schemas.microsoft.com/office/drawing/2014/main" id="{37C55D82-047A-968A-F150-A303A728F88D}"/>
              </a:ext>
            </a:extLst>
          </p:cNvPr>
          <p:cNvPicPr>
            <a:picLocks noChangeAspect="1"/>
          </p:cNvPicPr>
          <p:nvPr/>
        </p:nvPicPr>
        <p:blipFill rotWithShape="1">
          <a:blip r:embed="rId7"/>
          <a:srcRect t="20828" b="8691"/>
          <a:stretch/>
        </p:blipFill>
        <p:spPr>
          <a:xfrm>
            <a:off x="1442403" y="5119808"/>
            <a:ext cx="4680000" cy="346536"/>
          </a:xfrm>
          <a:prstGeom prst="rect">
            <a:avLst/>
          </a:prstGeom>
        </p:spPr>
      </p:pic>
      <p:pic>
        <p:nvPicPr>
          <p:cNvPr id="19" name="Picture 18">
            <a:extLst>
              <a:ext uri="{FF2B5EF4-FFF2-40B4-BE49-F238E27FC236}">
                <a16:creationId xmlns:a16="http://schemas.microsoft.com/office/drawing/2014/main" id="{04227218-A619-31C0-4C4C-43AEFDB5B704}"/>
              </a:ext>
            </a:extLst>
          </p:cNvPr>
          <p:cNvPicPr>
            <a:picLocks noChangeAspect="1"/>
          </p:cNvPicPr>
          <p:nvPr/>
        </p:nvPicPr>
        <p:blipFill>
          <a:blip r:embed="rId8"/>
          <a:stretch>
            <a:fillRect/>
          </a:stretch>
        </p:blipFill>
        <p:spPr>
          <a:xfrm>
            <a:off x="6374854" y="4211900"/>
            <a:ext cx="4680000" cy="819626"/>
          </a:xfrm>
          <a:prstGeom prst="rect">
            <a:avLst/>
          </a:prstGeom>
        </p:spPr>
      </p:pic>
      <p:pic>
        <p:nvPicPr>
          <p:cNvPr id="21" name="Picture 20">
            <a:extLst>
              <a:ext uri="{FF2B5EF4-FFF2-40B4-BE49-F238E27FC236}">
                <a16:creationId xmlns:a16="http://schemas.microsoft.com/office/drawing/2014/main" id="{1AE30570-8F0F-21A5-002C-D856DA7CF5CC}"/>
              </a:ext>
            </a:extLst>
          </p:cNvPr>
          <p:cNvPicPr>
            <a:picLocks noChangeAspect="1"/>
          </p:cNvPicPr>
          <p:nvPr/>
        </p:nvPicPr>
        <p:blipFill rotWithShape="1">
          <a:blip r:embed="rId9"/>
          <a:srcRect t="24177"/>
          <a:stretch/>
        </p:blipFill>
        <p:spPr>
          <a:xfrm>
            <a:off x="6374854" y="5119808"/>
            <a:ext cx="4680000" cy="346536"/>
          </a:xfrm>
          <a:prstGeom prst="rect">
            <a:avLst/>
          </a:prstGeom>
        </p:spPr>
      </p:pic>
    </p:spTree>
    <p:extLst>
      <p:ext uri="{BB962C8B-B14F-4D97-AF65-F5344CB8AC3E}">
        <p14:creationId xmlns:p14="http://schemas.microsoft.com/office/powerpoint/2010/main" val="4084406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B083-4558-F6FE-8F02-7DED80C8D4C6}"/>
              </a:ext>
            </a:extLst>
          </p:cNvPr>
          <p:cNvSpPr>
            <a:spLocks noGrp="1"/>
          </p:cNvSpPr>
          <p:nvPr>
            <p:ph type="title"/>
          </p:nvPr>
        </p:nvSpPr>
        <p:spPr/>
        <p:txBody>
          <a:bodyPr/>
          <a:lstStyle/>
          <a:p>
            <a:r>
              <a:rPr lang="en-IN" dirty="0"/>
              <a:t>Arithmetic Operators</a:t>
            </a:r>
          </a:p>
        </p:txBody>
      </p:sp>
      <p:sp>
        <p:nvSpPr>
          <p:cNvPr id="3" name="Content Placeholder 2">
            <a:extLst>
              <a:ext uri="{FF2B5EF4-FFF2-40B4-BE49-F238E27FC236}">
                <a16:creationId xmlns:a16="http://schemas.microsoft.com/office/drawing/2014/main" id="{A55CD8E8-9A34-8B02-1523-F82D12779CE8}"/>
              </a:ext>
            </a:extLst>
          </p:cNvPr>
          <p:cNvSpPr>
            <a:spLocks noGrp="1"/>
          </p:cNvSpPr>
          <p:nvPr>
            <p:ph idx="1"/>
          </p:nvPr>
        </p:nvSpPr>
        <p:spPr/>
        <p:txBody>
          <a:bodyPr/>
          <a:lstStyle/>
          <a:p>
            <a:r>
              <a:rPr lang="en-IN" b="1" dirty="0"/>
              <a:t>Operator Precedence</a:t>
            </a:r>
          </a:p>
          <a:p>
            <a:endParaRPr lang="en-IN" dirty="0"/>
          </a:p>
          <a:p>
            <a:endParaRPr lang="en-IN" dirty="0"/>
          </a:p>
          <a:p>
            <a:endParaRPr lang="en-IN" dirty="0"/>
          </a:p>
          <a:p>
            <a:endParaRPr lang="en-IN" dirty="0"/>
          </a:p>
          <a:p>
            <a:endParaRPr lang="en-IN" dirty="0"/>
          </a:p>
          <a:p>
            <a:pPr lvl="1"/>
            <a:r>
              <a:rPr lang="en-IN" sz="1400" dirty="0">
                <a:solidFill>
                  <a:srgbClr val="FF0000"/>
                </a:solidFill>
              </a:rPr>
              <a:t>If operators with equal precedence exists then operation takes place from left to right.</a:t>
            </a:r>
            <a:endParaRPr lang="en-IN" dirty="0">
              <a:solidFill>
                <a:srgbClr val="FF0000"/>
              </a:solidFill>
            </a:endParaRPr>
          </a:p>
          <a:p>
            <a:endParaRPr lang="en-IN" dirty="0"/>
          </a:p>
        </p:txBody>
      </p:sp>
      <p:graphicFrame>
        <p:nvGraphicFramePr>
          <p:cNvPr id="4" name="Table 3">
            <a:extLst>
              <a:ext uri="{FF2B5EF4-FFF2-40B4-BE49-F238E27FC236}">
                <a16:creationId xmlns:a16="http://schemas.microsoft.com/office/drawing/2014/main" id="{045430DD-93A7-4DD5-70CE-E3C6BBB0D3AF}"/>
              </a:ext>
            </a:extLst>
          </p:cNvPr>
          <p:cNvGraphicFramePr>
            <a:graphicFrameLocks noGrp="1"/>
          </p:cNvGraphicFramePr>
          <p:nvPr/>
        </p:nvGraphicFramePr>
        <p:xfrm>
          <a:off x="2032000" y="2501900"/>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75118681"/>
                    </a:ext>
                  </a:extLst>
                </a:gridCol>
                <a:gridCol w="4064000">
                  <a:extLst>
                    <a:ext uri="{9D8B030D-6E8A-4147-A177-3AD203B41FA5}">
                      <a16:colId xmlns:a16="http://schemas.microsoft.com/office/drawing/2014/main" val="2682035381"/>
                    </a:ext>
                  </a:extLst>
                </a:gridCol>
              </a:tblGrid>
              <a:tr h="370840">
                <a:tc>
                  <a:txBody>
                    <a:bodyPr/>
                    <a:lstStyle/>
                    <a:p>
                      <a:r>
                        <a:rPr lang="en-IN" dirty="0"/>
                        <a:t>Name</a:t>
                      </a:r>
                    </a:p>
                  </a:txBody>
                  <a:tcPr/>
                </a:tc>
                <a:tc>
                  <a:txBody>
                    <a:bodyPr/>
                    <a:lstStyle/>
                    <a:p>
                      <a:r>
                        <a:rPr lang="en-IN" dirty="0"/>
                        <a:t>Symbol</a:t>
                      </a:r>
                    </a:p>
                  </a:txBody>
                  <a:tcPr/>
                </a:tc>
                <a:extLst>
                  <a:ext uri="{0D108BD9-81ED-4DB2-BD59-A6C34878D82A}">
                    <a16:rowId xmlns:a16="http://schemas.microsoft.com/office/drawing/2014/main" val="576412845"/>
                  </a:ext>
                </a:extLst>
              </a:tr>
              <a:tr h="370840">
                <a:tc>
                  <a:txBody>
                    <a:bodyPr/>
                    <a:lstStyle/>
                    <a:p>
                      <a:r>
                        <a:rPr lang="en-IN" dirty="0"/>
                        <a:t>Grouping</a:t>
                      </a:r>
                    </a:p>
                  </a:txBody>
                  <a:tcPr/>
                </a:tc>
                <a:tc>
                  <a:txBody>
                    <a:bodyPr/>
                    <a:lstStyle/>
                    <a:p>
                      <a:r>
                        <a:rPr lang="en-IN" dirty="0"/>
                        <a:t>(…)</a:t>
                      </a:r>
                    </a:p>
                  </a:txBody>
                  <a:tcPr/>
                </a:tc>
                <a:extLst>
                  <a:ext uri="{0D108BD9-81ED-4DB2-BD59-A6C34878D82A}">
                    <a16:rowId xmlns:a16="http://schemas.microsoft.com/office/drawing/2014/main" val="403833303"/>
                  </a:ext>
                </a:extLst>
              </a:tr>
              <a:tr h="370840">
                <a:tc>
                  <a:txBody>
                    <a:bodyPr/>
                    <a:lstStyle/>
                    <a:p>
                      <a:r>
                        <a:rPr lang="en-IN" dirty="0"/>
                        <a:t>Exponentiation</a:t>
                      </a:r>
                    </a:p>
                  </a:txBody>
                  <a:tcPr/>
                </a:tc>
                <a:tc>
                  <a:txBody>
                    <a:bodyPr/>
                    <a:lstStyle/>
                    <a:p>
                      <a:r>
                        <a:rPr lang="en-IN" dirty="0"/>
                        <a:t>**</a:t>
                      </a:r>
                    </a:p>
                  </a:txBody>
                  <a:tcPr/>
                </a:tc>
                <a:extLst>
                  <a:ext uri="{0D108BD9-81ED-4DB2-BD59-A6C34878D82A}">
                    <a16:rowId xmlns:a16="http://schemas.microsoft.com/office/drawing/2014/main" val="1487906057"/>
                  </a:ext>
                </a:extLst>
              </a:tr>
              <a:tr h="370840">
                <a:tc>
                  <a:txBody>
                    <a:bodyPr/>
                    <a:lstStyle/>
                    <a:p>
                      <a:r>
                        <a:rPr lang="en-IN" dirty="0"/>
                        <a:t>Prefix increment and decrement</a:t>
                      </a:r>
                    </a:p>
                  </a:txBody>
                  <a:tcPr/>
                </a:tc>
                <a:tc>
                  <a:txBody>
                    <a:bodyPr/>
                    <a:lstStyle/>
                    <a:p>
                      <a:r>
                        <a:rPr lang="en-IN" dirty="0"/>
                        <a:t>++, --</a:t>
                      </a:r>
                    </a:p>
                  </a:txBody>
                  <a:tcPr/>
                </a:tc>
                <a:extLst>
                  <a:ext uri="{0D108BD9-81ED-4DB2-BD59-A6C34878D82A}">
                    <a16:rowId xmlns:a16="http://schemas.microsoft.com/office/drawing/2014/main" val="3757039370"/>
                  </a:ext>
                </a:extLst>
              </a:tr>
              <a:tr h="370840">
                <a:tc>
                  <a:txBody>
                    <a:bodyPr/>
                    <a:lstStyle/>
                    <a:p>
                      <a:r>
                        <a:rPr lang="en-IN" dirty="0"/>
                        <a:t>Multiplication, Division, Modulus</a:t>
                      </a:r>
                    </a:p>
                  </a:txBody>
                  <a:tcPr/>
                </a:tc>
                <a:tc>
                  <a:txBody>
                    <a:bodyPr/>
                    <a:lstStyle/>
                    <a:p>
                      <a:r>
                        <a:rPr lang="en-IN" dirty="0"/>
                        <a:t>*, /, %</a:t>
                      </a:r>
                    </a:p>
                  </a:txBody>
                  <a:tcPr/>
                </a:tc>
                <a:extLst>
                  <a:ext uri="{0D108BD9-81ED-4DB2-BD59-A6C34878D82A}">
                    <a16:rowId xmlns:a16="http://schemas.microsoft.com/office/drawing/2014/main" val="200816333"/>
                  </a:ext>
                </a:extLst>
              </a:tr>
              <a:tr h="370840">
                <a:tc>
                  <a:txBody>
                    <a:bodyPr/>
                    <a:lstStyle/>
                    <a:p>
                      <a:r>
                        <a:rPr lang="en-IN" dirty="0"/>
                        <a:t>Addition, Subtraction</a:t>
                      </a:r>
                    </a:p>
                  </a:txBody>
                  <a:tcPr/>
                </a:tc>
                <a:tc>
                  <a:txBody>
                    <a:bodyPr/>
                    <a:lstStyle/>
                    <a:p>
                      <a:r>
                        <a:rPr lang="en-IN" dirty="0"/>
                        <a:t>+, -</a:t>
                      </a:r>
                    </a:p>
                  </a:txBody>
                  <a:tcPr/>
                </a:tc>
                <a:extLst>
                  <a:ext uri="{0D108BD9-81ED-4DB2-BD59-A6C34878D82A}">
                    <a16:rowId xmlns:a16="http://schemas.microsoft.com/office/drawing/2014/main" val="2421960809"/>
                  </a:ext>
                </a:extLst>
              </a:tr>
            </a:tbl>
          </a:graphicData>
        </a:graphic>
      </p:graphicFrame>
    </p:spTree>
    <p:extLst>
      <p:ext uri="{BB962C8B-B14F-4D97-AF65-F5344CB8AC3E}">
        <p14:creationId xmlns:p14="http://schemas.microsoft.com/office/powerpoint/2010/main" val="3751224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627B-BD81-5537-C96B-0919CA85A618}"/>
              </a:ext>
            </a:extLst>
          </p:cNvPr>
          <p:cNvSpPr>
            <a:spLocks noGrp="1"/>
          </p:cNvSpPr>
          <p:nvPr>
            <p:ph type="title"/>
          </p:nvPr>
        </p:nvSpPr>
        <p:spPr/>
        <p:txBody>
          <a:bodyPr/>
          <a:lstStyle/>
          <a:p>
            <a:r>
              <a:rPr lang="en-IN" dirty="0"/>
              <a:t>Assignment Operators</a:t>
            </a:r>
            <a:br>
              <a:rPr lang="en-IN" dirty="0"/>
            </a:br>
            <a:endParaRPr lang="en-IN" dirty="0"/>
          </a:p>
        </p:txBody>
      </p:sp>
      <p:sp>
        <p:nvSpPr>
          <p:cNvPr id="3" name="Content Placeholder 2">
            <a:extLst>
              <a:ext uri="{FF2B5EF4-FFF2-40B4-BE49-F238E27FC236}">
                <a16:creationId xmlns:a16="http://schemas.microsoft.com/office/drawing/2014/main" id="{ACDDA7C2-44B2-F8F1-1450-7D2B69FDDE2A}"/>
              </a:ext>
            </a:extLst>
          </p:cNvPr>
          <p:cNvSpPr>
            <a:spLocks noGrp="1"/>
          </p:cNvSpPr>
          <p:nvPr>
            <p:ph idx="1"/>
          </p:nvPr>
        </p:nvSpPr>
        <p:spPr/>
        <p:txBody>
          <a:bodyPr/>
          <a:lstStyle/>
          <a:p>
            <a:r>
              <a:rPr lang="en-IN" b="1" dirty="0"/>
              <a:t>=</a:t>
            </a:r>
            <a:r>
              <a:rPr lang="en-IN" dirty="0"/>
              <a:t> is used for assignment operation.</a:t>
            </a:r>
          </a:p>
          <a:p>
            <a:pPr lvl="1"/>
            <a:endParaRPr lang="en-IN" dirty="0"/>
          </a:p>
          <a:p>
            <a:endParaRPr lang="en-IN" dirty="0"/>
          </a:p>
        </p:txBody>
      </p:sp>
      <p:pic>
        <p:nvPicPr>
          <p:cNvPr id="8" name="Picture 7">
            <a:extLst>
              <a:ext uri="{FF2B5EF4-FFF2-40B4-BE49-F238E27FC236}">
                <a16:creationId xmlns:a16="http://schemas.microsoft.com/office/drawing/2014/main" id="{10985889-F104-7DFD-9773-7D19BAEC171A}"/>
              </a:ext>
            </a:extLst>
          </p:cNvPr>
          <p:cNvPicPr>
            <a:picLocks noChangeAspect="1"/>
          </p:cNvPicPr>
          <p:nvPr/>
        </p:nvPicPr>
        <p:blipFill rotWithShape="1">
          <a:blip r:embed="rId2"/>
          <a:srcRect l="17794" t="8271" r="62426" b="58927"/>
          <a:stretch/>
        </p:blipFill>
        <p:spPr>
          <a:xfrm>
            <a:off x="1417402" y="2908456"/>
            <a:ext cx="2043040" cy="1800000"/>
          </a:xfrm>
          <a:prstGeom prst="rect">
            <a:avLst/>
          </a:prstGeom>
        </p:spPr>
      </p:pic>
      <p:pic>
        <p:nvPicPr>
          <p:cNvPr id="12" name="Picture 11">
            <a:extLst>
              <a:ext uri="{FF2B5EF4-FFF2-40B4-BE49-F238E27FC236}">
                <a16:creationId xmlns:a16="http://schemas.microsoft.com/office/drawing/2014/main" id="{C85E94E7-CB6A-C623-065B-4508FD144AA6}"/>
              </a:ext>
            </a:extLst>
          </p:cNvPr>
          <p:cNvPicPr>
            <a:picLocks noChangeAspect="1"/>
          </p:cNvPicPr>
          <p:nvPr/>
        </p:nvPicPr>
        <p:blipFill rotWithShape="1">
          <a:blip r:embed="rId2"/>
          <a:srcRect l="17794" t="65046" r="70944" b="29032"/>
          <a:stretch/>
        </p:blipFill>
        <p:spPr>
          <a:xfrm>
            <a:off x="1417402" y="4895569"/>
            <a:ext cx="2043040" cy="570776"/>
          </a:xfrm>
          <a:prstGeom prst="rect">
            <a:avLst/>
          </a:prstGeom>
        </p:spPr>
      </p:pic>
      <p:pic>
        <p:nvPicPr>
          <p:cNvPr id="16" name="Picture 15">
            <a:extLst>
              <a:ext uri="{FF2B5EF4-FFF2-40B4-BE49-F238E27FC236}">
                <a16:creationId xmlns:a16="http://schemas.microsoft.com/office/drawing/2014/main" id="{3483DC09-2300-DEB8-1E63-B291C7BCA00E}"/>
              </a:ext>
            </a:extLst>
          </p:cNvPr>
          <p:cNvPicPr>
            <a:picLocks noChangeAspect="1"/>
          </p:cNvPicPr>
          <p:nvPr/>
        </p:nvPicPr>
        <p:blipFill rotWithShape="1">
          <a:blip r:embed="rId3"/>
          <a:srcRect l="17721" t="7854" r="62205" b="59481"/>
          <a:stretch/>
        </p:blipFill>
        <p:spPr>
          <a:xfrm>
            <a:off x="3810000" y="2908456"/>
            <a:ext cx="2082202" cy="1800000"/>
          </a:xfrm>
          <a:prstGeom prst="rect">
            <a:avLst/>
          </a:prstGeom>
        </p:spPr>
      </p:pic>
      <p:pic>
        <p:nvPicPr>
          <p:cNvPr id="20" name="Picture 19">
            <a:extLst>
              <a:ext uri="{FF2B5EF4-FFF2-40B4-BE49-F238E27FC236}">
                <a16:creationId xmlns:a16="http://schemas.microsoft.com/office/drawing/2014/main" id="{6BF042D0-B768-C9B4-AEE8-6D3E21892A8E}"/>
              </a:ext>
            </a:extLst>
          </p:cNvPr>
          <p:cNvPicPr>
            <a:picLocks noChangeAspect="1"/>
          </p:cNvPicPr>
          <p:nvPr/>
        </p:nvPicPr>
        <p:blipFill rotWithShape="1">
          <a:blip r:embed="rId3"/>
          <a:srcRect l="17794" t="73539" r="73828" b="22138"/>
          <a:stretch/>
        </p:blipFill>
        <p:spPr>
          <a:xfrm>
            <a:off x="3810001" y="4895569"/>
            <a:ext cx="2082201" cy="570774"/>
          </a:xfrm>
          <a:prstGeom prst="rect">
            <a:avLst/>
          </a:prstGeom>
        </p:spPr>
      </p:pic>
      <p:pic>
        <p:nvPicPr>
          <p:cNvPr id="22" name="Picture 21">
            <a:extLst>
              <a:ext uri="{FF2B5EF4-FFF2-40B4-BE49-F238E27FC236}">
                <a16:creationId xmlns:a16="http://schemas.microsoft.com/office/drawing/2014/main" id="{89227DE4-19F9-E7C0-1FD1-C199CBA3B64A}"/>
              </a:ext>
            </a:extLst>
          </p:cNvPr>
          <p:cNvPicPr>
            <a:picLocks noChangeAspect="1"/>
          </p:cNvPicPr>
          <p:nvPr/>
        </p:nvPicPr>
        <p:blipFill rotWithShape="1">
          <a:blip r:embed="rId4"/>
          <a:srcRect l="17867" t="8132" r="64045" b="59066"/>
          <a:stretch/>
        </p:blipFill>
        <p:spPr>
          <a:xfrm>
            <a:off x="6253216" y="2908456"/>
            <a:ext cx="1868353" cy="1800000"/>
          </a:xfrm>
          <a:prstGeom prst="rect">
            <a:avLst/>
          </a:prstGeom>
        </p:spPr>
      </p:pic>
      <p:pic>
        <p:nvPicPr>
          <p:cNvPr id="24" name="Picture 23">
            <a:extLst>
              <a:ext uri="{FF2B5EF4-FFF2-40B4-BE49-F238E27FC236}">
                <a16:creationId xmlns:a16="http://schemas.microsoft.com/office/drawing/2014/main" id="{70C86177-E95B-3796-8D87-B240B131427F}"/>
              </a:ext>
            </a:extLst>
          </p:cNvPr>
          <p:cNvPicPr>
            <a:picLocks noChangeAspect="1"/>
          </p:cNvPicPr>
          <p:nvPr/>
        </p:nvPicPr>
        <p:blipFill rotWithShape="1">
          <a:blip r:embed="rId4"/>
          <a:srcRect l="17721" t="63495" r="74517" b="32042"/>
          <a:stretch/>
        </p:blipFill>
        <p:spPr>
          <a:xfrm>
            <a:off x="6253216" y="4894756"/>
            <a:ext cx="1868353" cy="570774"/>
          </a:xfrm>
          <a:prstGeom prst="rect">
            <a:avLst/>
          </a:prstGeom>
        </p:spPr>
      </p:pic>
      <p:pic>
        <p:nvPicPr>
          <p:cNvPr id="26" name="Picture 25">
            <a:extLst>
              <a:ext uri="{FF2B5EF4-FFF2-40B4-BE49-F238E27FC236}">
                <a16:creationId xmlns:a16="http://schemas.microsoft.com/office/drawing/2014/main" id="{81FA6B3F-C9AE-D663-C957-D2C7E5955182}"/>
              </a:ext>
            </a:extLst>
          </p:cNvPr>
          <p:cNvPicPr>
            <a:picLocks noChangeAspect="1"/>
          </p:cNvPicPr>
          <p:nvPr/>
        </p:nvPicPr>
        <p:blipFill rotWithShape="1">
          <a:blip r:embed="rId5"/>
          <a:srcRect l="17941" t="8408" r="60515" b="59343"/>
          <a:stretch/>
        </p:blipFill>
        <p:spPr>
          <a:xfrm>
            <a:off x="8456451" y="2908456"/>
            <a:ext cx="2263520" cy="1800000"/>
          </a:xfrm>
          <a:prstGeom prst="rect">
            <a:avLst/>
          </a:prstGeom>
        </p:spPr>
      </p:pic>
      <p:pic>
        <p:nvPicPr>
          <p:cNvPr id="28" name="Picture 27">
            <a:extLst>
              <a:ext uri="{FF2B5EF4-FFF2-40B4-BE49-F238E27FC236}">
                <a16:creationId xmlns:a16="http://schemas.microsoft.com/office/drawing/2014/main" id="{D1EDE867-9A9E-2E9F-ADA9-A1BC4A545225}"/>
              </a:ext>
            </a:extLst>
          </p:cNvPr>
          <p:cNvPicPr>
            <a:picLocks noChangeAspect="1"/>
          </p:cNvPicPr>
          <p:nvPr/>
        </p:nvPicPr>
        <p:blipFill rotWithShape="1">
          <a:blip r:embed="rId5"/>
          <a:srcRect l="17647" t="69754" r="73985" b="26275"/>
          <a:stretch/>
        </p:blipFill>
        <p:spPr>
          <a:xfrm>
            <a:off x="8456451" y="4894756"/>
            <a:ext cx="2263520" cy="570774"/>
          </a:xfrm>
          <a:prstGeom prst="rect">
            <a:avLst/>
          </a:prstGeom>
        </p:spPr>
      </p:pic>
    </p:spTree>
    <p:extLst>
      <p:ext uri="{BB962C8B-B14F-4D97-AF65-F5344CB8AC3E}">
        <p14:creationId xmlns:p14="http://schemas.microsoft.com/office/powerpoint/2010/main" val="1179234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A160-17B6-28FA-748A-3CF1C07B3338}"/>
              </a:ext>
            </a:extLst>
          </p:cNvPr>
          <p:cNvSpPr>
            <a:spLocks noGrp="1"/>
          </p:cNvSpPr>
          <p:nvPr>
            <p:ph type="title"/>
          </p:nvPr>
        </p:nvSpPr>
        <p:spPr/>
        <p:txBody>
          <a:bodyPr/>
          <a:lstStyle/>
          <a:p>
            <a:r>
              <a:rPr lang="en-IN" dirty="0"/>
              <a:t>Comparison Operators</a:t>
            </a:r>
          </a:p>
        </p:txBody>
      </p:sp>
      <p:sp>
        <p:nvSpPr>
          <p:cNvPr id="3" name="Content Placeholder 2">
            <a:extLst>
              <a:ext uri="{FF2B5EF4-FFF2-40B4-BE49-F238E27FC236}">
                <a16:creationId xmlns:a16="http://schemas.microsoft.com/office/drawing/2014/main" id="{DF760C51-8CE7-BB5E-C4F3-107CD4E9A671}"/>
              </a:ext>
            </a:extLst>
          </p:cNvPr>
          <p:cNvSpPr>
            <a:spLocks noGrp="1"/>
          </p:cNvSpPr>
          <p:nvPr>
            <p:ph idx="1"/>
          </p:nvPr>
        </p:nvSpPr>
        <p:spPr/>
        <p:txBody>
          <a:bodyPr/>
          <a:lstStyle/>
          <a:p>
            <a:r>
              <a:rPr lang="en-IN" dirty="0"/>
              <a:t>The outcome of the comparison operators is always a Boolean i.e., true or false.</a:t>
            </a:r>
          </a:p>
          <a:p>
            <a:endParaRPr lang="en-IN" dirty="0"/>
          </a:p>
        </p:txBody>
      </p:sp>
    </p:spTree>
    <p:extLst>
      <p:ext uri="{BB962C8B-B14F-4D97-AF65-F5344CB8AC3E}">
        <p14:creationId xmlns:p14="http://schemas.microsoft.com/office/powerpoint/2010/main" val="1816360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9B03-31B7-2D52-6B59-57AD75655F4A}"/>
              </a:ext>
            </a:extLst>
          </p:cNvPr>
          <p:cNvSpPr>
            <a:spLocks noGrp="1"/>
          </p:cNvSpPr>
          <p:nvPr>
            <p:ph type="title"/>
          </p:nvPr>
        </p:nvSpPr>
        <p:spPr/>
        <p:txBody>
          <a:bodyPr/>
          <a:lstStyle/>
          <a:p>
            <a:r>
              <a:rPr lang="en-IN" dirty="0"/>
              <a:t>Comparison Operators</a:t>
            </a:r>
          </a:p>
        </p:txBody>
      </p:sp>
      <p:sp>
        <p:nvSpPr>
          <p:cNvPr id="3" name="Content Placeholder 2">
            <a:extLst>
              <a:ext uri="{FF2B5EF4-FFF2-40B4-BE49-F238E27FC236}">
                <a16:creationId xmlns:a16="http://schemas.microsoft.com/office/drawing/2014/main" id="{49A3B973-1E72-DF99-F109-199D8C83F206}"/>
              </a:ext>
            </a:extLst>
          </p:cNvPr>
          <p:cNvSpPr>
            <a:spLocks noGrp="1"/>
          </p:cNvSpPr>
          <p:nvPr>
            <p:ph idx="1"/>
          </p:nvPr>
        </p:nvSpPr>
        <p:spPr/>
        <p:txBody>
          <a:bodyPr/>
          <a:lstStyle/>
          <a:p>
            <a:r>
              <a:rPr lang="en-IN" b="1" dirty="0"/>
              <a:t>Equal</a:t>
            </a:r>
          </a:p>
          <a:p>
            <a:pPr lvl="1"/>
            <a:r>
              <a:rPr lang="en-IN" dirty="0"/>
              <a:t>Determines whether two values are equal.</a:t>
            </a:r>
          </a:p>
          <a:p>
            <a:pPr lvl="1"/>
            <a:r>
              <a:rPr lang="en-IN" dirty="0"/>
              <a:t>Two flavours:</a:t>
            </a:r>
          </a:p>
          <a:p>
            <a:pPr lvl="2"/>
            <a:r>
              <a:rPr lang="en-IN" dirty="0"/>
              <a:t>Equal by value only</a:t>
            </a:r>
          </a:p>
          <a:p>
            <a:pPr lvl="2"/>
            <a:r>
              <a:rPr lang="en-IN" dirty="0"/>
              <a:t>Equal by value and data type</a:t>
            </a:r>
          </a:p>
          <a:p>
            <a:pPr lvl="2"/>
            <a:endParaRPr lang="en-IN" dirty="0"/>
          </a:p>
          <a:p>
            <a:endParaRPr lang="en-IN" dirty="0"/>
          </a:p>
        </p:txBody>
      </p:sp>
    </p:spTree>
    <p:extLst>
      <p:ext uri="{BB962C8B-B14F-4D97-AF65-F5344CB8AC3E}">
        <p14:creationId xmlns:p14="http://schemas.microsoft.com/office/powerpoint/2010/main" val="3288998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C5763-1681-3895-B8B8-88633C901DA7}"/>
              </a:ext>
            </a:extLst>
          </p:cNvPr>
          <p:cNvSpPr>
            <a:spLocks noGrp="1"/>
          </p:cNvSpPr>
          <p:nvPr>
            <p:ph type="title"/>
          </p:nvPr>
        </p:nvSpPr>
        <p:spPr/>
        <p:txBody>
          <a:bodyPr/>
          <a:lstStyle/>
          <a:p>
            <a:r>
              <a:rPr lang="en-IN" dirty="0"/>
              <a:t>Web Browser understanding JavaScript</a:t>
            </a:r>
          </a:p>
        </p:txBody>
      </p:sp>
      <p:sp>
        <p:nvSpPr>
          <p:cNvPr id="3" name="Content Placeholder 2">
            <a:extLst>
              <a:ext uri="{FF2B5EF4-FFF2-40B4-BE49-F238E27FC236}">
                <a16:creationId xmlns:a16="http://schemas.microsoft.com/office/drawing/2014/main" id="{02F5B626-A580-97B0-2091-0F5ADB469289}"/>
              </a:ext>
            </a:extLst>
          </p:cNvPr>
          <p:cNvSpPr>
            <a:spLocks noGrp="1"/>
          </p:cNvSpPr>
          <p:nvPr>
            <p:ph idx="1"/>
          </p:nvPr>
        </p:nvSpPr>
        <p:spPr/>
        <p:txBody>
          <a:bodyPr>
            <a:normAutofit fontScale="85000" lnSpcReduction="20000"/>
          </a:bodyPr>
          <a:lstStyle/>
          <a:p>
            <a:r>
              <a:rPr lang="en-IN" dirty="0"/>
              <a:t>Web pages are written in three languages:</a:t>
            </a:r>
          </a:p>
          <a:p>
            <a:pPr lvl="1"/>
            <a:r>
              <a:rPr lang="en-IN" dirty="0"/>
              <a:t>HTML</a:t>
            </a:r>
          </a:p>
          <a:p>
            <a:pPr lvl="2"/>
            <a:r>
              <a:rPr lang="en-IN" dirty="0"/>
              <a:t>To define the content of the web pages.</a:t>
            </a:r>
          </a:p>
          <a:p>
            <a:pPr lvl="1"/>
            <a:r>
              <a:rPr lang="en-IN" dirty="0"/>
              <a:t>CSS</a:t>
            </a:r>
          </a:p>
          <a:p>
            <a:pPr lvl="2"/>
            <a:r>
              <a:rPr lang="en-IN" dirty="0"/>
              <a:t>To specify the layout of web pages. Ex. Colour, font size, font family etc.</a:t>
            </a:r>
          </a:p>
          <a:p>
            <a:pPr lvl="1"/>
            <a:r>
              <a:rPr lang="en-IN" dirty="0"/>
              <a:t>JavaScript</a:t>
            </a:r>
          </a:p>
          <a:p>
            <a:pPr lvl="2"/>
            <a:r>
              <a:rPr lang="en-IN" dirty="0"/>
              <a:t>To define what the web page can do and how it can interact with the user or the backend.</a:t>
            </a:r>
          </a:p>
          <a:p>
            <a:pPr lvl="2"/>
            <a:r>
              <a:rPr lang="en-IN" dirty="0"/>
              <a:t>JavaScript is an interpreted language i.e., computer understands it while running it.</a:t>
            </a:r>
          </a:p>
          <a:p>
            <a:pPr lvl="2"/>
            <a:r>
              <a:rPr lang="en-IN" dirty="0"/>
              <a:t>JavaScript engine is responsible for interpreting and executing the JavaScript source code.</a:t>
            </a:r>
          </a:p>
          <a:p>
            <a:pPr lvl="3"/>
            <a:r>
              <a:rPr lang="en-IN" dirty="0"/>
              <a:t>Different browser manufacturers use their own implementation JavaScript engines. Mozilla’s JaegerMonkey,  Apple’s Nitro, Google’s V8 engine and Microsoft Edge uses V8 engine.</a:t>
            </a:r>
          </a:p>
          <a:p>
            <a:pPr lvl="2"/>
            <a:r>
              <a:rPr lang="en-IN" dirty="0"/>
              <a:t>The JavaScript source code is not directly interpreted. It is first translated into machine code and then executed.</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481874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14556-146F-A0A0-565B-06634638CC99}"/>
              </a:ext>
            </a:extLst>
          </p:cNvPr>
          <p:cNvSpPr>
            <a:spLocks noGrp="1"/>
          </p:cNvSpPr>
          <p:nvPr>
            <p:ph type="title"/>
          </p:nvPr>
        </p:nvSpPr>
        <p:spPr/>
        <p:txBody>
          <a:bodyPr/>
          <a:lstStyle/>
          <a:p>
            <a:r>
              <a:rPr lang="en-IN" dirty="0"/>
              <a:t>Comparison Operators</a:t>
            </a:r>
          </a:p>
        </p:txBody>
      </p:sp>
      <p:sp>
        <p:nvSpPr>
          <p:cNvPr id="3" name="Content Placeholder 2">
            <a:extLst>
              <a:ext uri="{FF2B5EF4-FFF2-40B4-BE49-F238E27FC236}">
                <a16:creationId xmlns:a16="http://schemas.microsoft.com/office/drawing/2014/main" id="{94A9405B-CB43-684A-3722-7BB43BF84CF3}"/>
              </a:ext>
            </a:extLst>
          </p:cNvPr>
          <p:cNvSpPr>
            <a:spLocks noGrp="1"/>
          </p:cNvSpPr>
          <p:nvPr>
            <p:ph idx="1"/>
          </p:nvPr>
        </p:nvSpPr>
        <p:spPr/>
        <p:txBody>
          <a:bodyPr>
            <a:normAutofit/>
          </a:bodyPr>
          <a:lstStyle/>
          <a:p>
            <a:r>
              <a:rPr lang="en-IN" b="1" dirty="0"/>
              <a:t>Equal by value only</a:t>
            </a:r>
          </a:p>
          <a:p>
            <a:pPr lvl="1"/>
            <a:r>
              <a:rPr lang="en-IN" b="1" dirty="0"/>
              <a:t>== </a:t>
            </a:r>
            <a:r>
              <a:rPr lang="en-IN" dirty="0"/>
              <a:t>is the operator.</a:t>
            </a:r>
            <a:endParaRPr lang="en-IN" b="1" dirty="0"/>
          </a:p>
          <a:p>
            <a:pPr lvl="1"/>
            <a:r>
              <a:rPr lang="en-IN" dirty="0"/>
              <a:t>Returns true when the values are equal.</a:t>
            </a:r>
          </a:p>
          <a:p>
            <a:pPr lvl="3"/>
            <a:endParaRPr lang="en-IN" dirty="0"/>
          </a:p>
          <a:p>
            <a:pPr lvl="3"/>
            <a:endParaRPr lang="en-IN" dirty="0"/>
          </a:p>
          <a:p>
            <a:pPr lvl="3"/>
            <a:endParaRPr lang="en-IN" dirty="0"/>
          </a:p>
          <a:p>
            <a:pPr lvl="1"/>
            <a:endParaRPr lang="en-IN" dirty="0"/>
          </a:p>
        </p:txBody>
      </p:sp>
      <p:pic>
        <p:nvPicPr>
          <p:cNvPr id="6" name="Picture 5">
            <a:extLst>
              <a:ext uri="{FF2B5EF4-FFF2-40B4-BE49-F238E27FC236}">
                <a16:creationId xmlns:a16="http://schemas.microsoft.com/office/drawing/2014/main" id="{FD641641-92A7-1288-602E-87DDABACDF98}"/>
              </a:ext>
            </a:extLst>
          </p:cNvPr>
          <p:cNvPicPr>
            <a:picLocks noChangeAspect="1"/>
          </p:cNvPicPr>
          <p:nvPr/>
        </p:nvPicPr>
        <p:blipFill rotWithShape="1">
          <a:blip r:embed="rId2"/>
          <a:srcRect l="17794" t="8270" r="62353" b="74320"/>
          <a:stretch/>
        </p:blipFill>
        <p:spPr>
          <a:xfrm>
            <a:off x="1445103" y="3520345"/>
            <a:ext cx="1931890" cy="900000"/>
          </a:xfrm>
          <a:prstGeom prst="rect">
            <a:avLst/>
          </a:prstGeom>
        </p:spPr>
      </p:pic>
      <p:pic>
        <p:nvPicPr>
          <p:cNvPr id="8" name="Picture 7">
            <a:extLst>
              <a:ext uri="{FF2B5EF4-FFF2-40B4-BE49-F238E27FC236}">
                <a16:creationId xmlns:a16="http://schemas.microsoft.com/office/drawing/2014/main" id="{42104646-7B47-1894-FEE0-3564079F14D5}"/>
              </a:ext>
            </a:extLst>
          </p:cNvPr>
          <p:cNvPicPr>
            <a:picLocks noChangeAspect="1"/>
          </p:cNvPicPr>
          <p:nvPr/>
        </p:nvPicPr>
        <p:blipFill rotWithShape="1">
          <a:blip r:embed="rId2"/>
          <a:srcRect l="17867" t="63356" r="75127" b="34409"/>
          <a:stretch/>
        </p:blipFill>
        <p:spPr>
          <a:xfrm>
            <a:off x="1451579" y="4664708"/>
            <a:ext cx="1933200" cy="327653"/>
          </a:xfrm>
          <a:prstGeom prst="rect">
            <a:avLst/>
          </a:prstGeom>
        </p:spPr>
      </p:pic>
      <p:pic>
        <p:nvPicPr>
          <p:cNvPr id="12" name="Picture 11">
            <a:extLst>
              <a:ext uri="{FF2B5EF4-FFF2-40B4-BE49-F238E27FC236}">
                <a16:creationId xmlns:a16="http://schemas.microsoft.com/office/drawing/2014/main" id="{D4A8580F-C56C-BF92-9923-0D0397D0BDF8}"/>
              </a:ext>
            </a:extLst>
          </p:cNvPr>
          <p:cNvPicPr>
            <a:picLocks noChangeAspect="1"/>
          </p:cNvPicPr>
          <p:nvPr/>
        </p:nvPicPr>
        <p:blipFill rotWithShape="1">
          <a:blip r:embed="rId3"/>
          <a:srcRect l="17647" t="7854" r="61250" b="74321"/>
          <a:stretch/>
        </p:blipFill>
        <p:spPr>
          <a:xfrm>
            <a:off x="5129400" y="3465583"/>
            <a:ext cx="2005690" cy="900000"/>
          </a:xfrm>
          <a:prstGeom prst="rect">
            <a:avLst/>
          </a:prstGeom>
        </p:spPr>
      </p:pic>
      <p:pic>
        <p:nvPicPr>
          <p:cNvPr id="13" name="Picture 12">
            <a:extLst>
              <a:ext uri="{FF2B5EF4-FFF2-40B4-BE49-F238E27FC236}">
                <a16:creationId xmlns:a16="http://schemas.microsoft.com/office/drawing/2014/main" id="{28A5DCB0-39AF-3ED6-9D27-F9FE5D3A4EF9}"/>
              </a:ext>
            </a:extLst>
          </p:cNvPr>
          <p:cNvPicPr>
            <a:picLocks noChangeAspect="1"/>
          </p:cNvPicPr>
          <p:nvPr/>
        </p:nvPicPr>
        <p:blipFill rotWithShape="1">
          <a:blip r:embed="rId2"/>
          <a:srcRect l="17867" t="63356" r="75127" b="34409"/>
          <a:stretch/>
        </p:blipFill>
        <p:spPr>
          <a:xfrm>
            <a:off x="5129400" y="4664708"/>
            <a:ext cx="1933200" cy="327653"/>
          </a:xfrm>
          <a:prstGeom prst="rect">
            <a:avLst/>
          </a:prstGeom>
        </p:spPr>
      </p:pic>
      <p:pic>
        <p:nvPicPr>
          <p:cNvPr id="15" name="Picture 14">
            <a:extLst>
              <a:ext uri="{FF2B5EF4-FFF2-40B4-BE49-F238E27FC236}">
                <a16:creationId xmlns:a16="http://schemas.microsoft.com/office/drawing/2014/main" id="{EDD48B4F-0F6D-18A7-C9A8-D259C4E0664E}"/>
              </a:ext>
            </a:extLst>
          </p:cNvPr>
          <p:cNvPicPr>
            <a:picLocks noChangeAspect="1"/>
          </p:cNvPicPr>
          <p:nvPr/>
        </p:nvPicPr>
        <p:blipFill rotWithShape="1">
          <a:blip r:embed="rId4"/>
          <a:srcRect l="17721" t="7993" r="63308" b="75808"/>
          <a:stretch/>
        </p:blipFill>
        <p:spPr>
          <a:xfrm>
            <a:off x="9077404" y="3429000"/>
            <a:ext cx="1983926" cy="900000"/>
          </a:xfrm>
          <a:prstGeom prst="rect">
            <a:avLst/>
          </a:prstGeom>
        </p:spPr>
      </p:pic>
      <p:pic>
        <p:nvPicPr>
          <p:cNvPr id="17" name="Picture 16">
            <a:extLst>
              <a:ext uri="{FF2B5EF4-FFF2-40B4-BE49-F238E27FC236}">
                <a16:creationId xmlns:a16="http://schemas.microsoft.com/office/drawing/2014/main" id="{01F72C20-7AD1-89A3-7B8C-11F493DFAF08}"/>
              </a:ext>
            </a:extLst>
          </p:cNvPr>
          <p:cNvPicPr>
            <a:picLocks noChangeAspect="1"/>
          </p:cNvPicPr>
          <p:nvPr/>
        </p:nvPicPr>
        <p:blipFill rotWithShape="1">
          <a:blip r:embed="rId5"/>
          <a:srcRect l="17794" t="64416" r="69396" b="31137"/>
          <a:stretch/>
        </p:blipFill>
        <p:spPr>
          <a:xfrm>
            <a:off x="9070928" y="4635866"/>
            <a:ext cx="1933200" cy="356495"/>
          </a:xfrm>
          <a:prstGeom prst="rect">
            <a:avLst/>
          </a:prstGeom>
        </p:spPr>
      </p:pic>
    </p:spTree>
    <p:extLst>
      <p:ext uri="{BB962C8B-B14F-4D97-AF65-F5344CB8AC3E}">
        <p14:creationId xmlns:p14="http://schemas.microsoft.com/office/powerpoint/2010/main" val="2818676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F61A4-B1A8-FB9F-1432-F4CDEAA265BD}"/>
              </a:ext>
            </a:extLst>
          </p:cNvPr>
          <p:cNvSpPr>
            <a:spLocks noGrp="1"/>
          </p:cNvSpPr>
          <p:nvPr>
            <p:ph type="title"/>
          </p:nvPr>
        </p:nvSpPr>
        <p:spPr/>
        <p:txBody>
          <a:bodyPr/>
          <a:lstStyle/>
          <a:p>
            <a:r>
              <a:rPr lang="en-IN" dirty="0"/>
              <a:t>Comparison Operators</a:t>
            </a:r>
          </a:p>
        </p:txBody>
      </p:sp>
      <p:sp>
        <p:nvSpPr>
          <p:cNvPr id="3" name="Content Placeholder 2">
            <a:extLst>
              <a:ext uri="{FF2B5EF4-FFF2-40B4-BE49-F238E27FC236}">
                <a16:creationId xmlns:a16="http://schemas.microsoft.com/office/drawing/2014/main" id="{61AA145F-2652-E855-3D28-B3136B55D687}"/>
              </a:ext>
            </a:extLst>
          </p:cNvPr>
          <p:cNvSpPr>
            <a:spLocks noGrp="1"/>
          </p:cNvSpPr>
          <p:nvPr>
            <p:ph idx="1"/>
          </p:nvPr>
        </p:nvSpPr>
        <p:spPr/>
        <p:txBody>
          <a:bodyPr/>
          <a:lstStyle/>
          <a:p>
            <a:r>
              <a:rPr lang="en-IN" b="1" dirty="0"/>
              <a:t>Equal by value and data type</a:t>
            </a:r>
          </a:p>
          <a:p>
            <a:pPr lvl="1"/>
            <a:r>
              <a:rPr lang="en-IN" b="1" dirty="0"/>
              <a:t>=== </a:t>
            </a:r>
            <a:r>
              <a:rPr lang="en-IN" dirty="0"/>
              <a:t>is the operator.</a:t>
            </a:r>
            <a:endParaRPr lang="en-IN" b="1" dirty="0"/>
          </a:p>
          <a:p>
            <a:pPr lvl="1"/>
            <a:r>
              <a:rPr lang="en-IN" dirty="0"/>
              <a:t>Returns true when the value and the data type are the same.</a:t>
            </a:r>
          </a:p>
          <a:p>
            <a:pPr lvl="1"/>
            <a:endParaRPr lang="en-IN" dirty="0"/>
          </a:p>
        </p:txBody>
      </p:sp>
      <p:pic>
        <p:nvPicPr>
          <p:cNvPr id="7" name="Picture 6">
            <a:extLst>
              <a:ext uri="{FF2B5EF4-FFF2-40B4-BE49-F238E27FC236}">
                <a16:creationId xmlns:a16="http://schemas.microsoft.com/office/drawing/2014/main" id="{D7B054AA-BCBC-100A-A1A9-1F2142BBD8C1}"/>
              </a:ext>
            </a:extLst>
          </p:cNvPr>
          <p:cNvPicPr>
            <a:picLocks noChangeAspect="1"/>
          </p:cNvPicPr>
          <p:nvPr/>
        </p:nvPicPr>
        <p:blipFill rotWithShape="1">
          <a:blip r:embed="rId2"/>
          <a:srcRect l="17794" t="8408" r="61544" b="74321"/>
          <a:stretch/>
        </p:blipFill>
        <p:spPr>
          <a:xfrm>
            <a:off x="2233985" y="3393266"/>
            <a:ext cx="3242739" cy="1440000"/>
          </a:xfrm>
          <a:prstGeom prst="rect">
            <a:avLst/>
          </a:prstGeom>
        </p:spPr>
      </p:pic>
      <p:pic>
        <p:nvPicPr>
          <p:cNvPr id="8" name="Picture 7">
            <a:extLst>
              <a:ext uri="{FF2B5EF4-FFF2-40B4-BE49-F238E27FC236}">
                <a16:creationId xmlns:a16="http://schemas.microsoft.com/office/drawing/2014/main" id="{74C1192B-C8A3-0DE1-9686-9AEA2F4AAB9C}"/>
              </a:ext>
            </a:extLst>
          </p:cNvPr>
          <p:cNvPicPr>
            <a:picLocks noChangeAspect="1"/>
          </p:cNvPicPr>
          <p:nvPr/>
        </p:nvPicPr>
        <p:blipFill rotWithShape="1">
          <a:blip r:embed="rId3"/>
          <a:srcRect l="17794" t="64416" r="69396" b="31137"/>
          <a:stretch/>
        </p:blipFill>
        <p:spPr>
          <a:xfrm>
            <a:off x="2233985" y="4995244"/>
            <a:ext cx="2520000" cy="464712"/>
          </a:xfrm>
          <a:prstGeom prst="rect">
            <a:avLst/>
          </a:prstGeom>
        </p:spPr>
      </p:pic>
      <p:pic>
        <p:nvPicPr>
          <p:cNvPr id="10" name="Picture 9">
            <a:extLst>
              <a:ext uri="{FF2B5EF4-FFF2-40B4-BE49-F238E27FC236}">
                <a16:creationId xmlns:a16="http://schemas.microsoft.com/office/drawing/2014/main" id="{D6F3404A-B1D0-20C8-F5F6-6B1451B975C0}"/>
              </a:ext>
            </a:extLst>
          </p:cNvPr>
          <p:cNvPicPr>
            <a:picLocks noChangeAspect="1"/>
          </p:cNvPicPr>
          <p:nvPr/>
        </p:nvPicPr>
        <p:blipFill rotWithShape="1">
          <a:blip r:embed="rId4"/>
          <a:srcRect l="18015" t="8408" r="58823" b="74321"/>
          <a:stretch/>
        </p:blipFill>
        <p:spPr>
          <a:xfrm>
            <a:off x="6534404" y="3393266"/>
            <a:ext cx="3635096" cy="1440000"/>
          </a:xfrm>
          <a:prstGeom prst="rect">
            <a:avLst/>
          </a:prstGeom>
        </p:spPr>
      </p:pic>
      <p:pic>
        <p:nvPicPr>
          <p:cNvPr id="11" name="Picture 10">
            <a:extLst>
              <a:ext uri="{FF2B5EF4-FFF2-40B4-BE49-F238E27FC236}">
                <a16:creationId xmlns:a16="http://schemas.microsoft.com/office/drawing/2014/main" id="{86874556-73A7-DA56-6025-3445DA5CFAE7}"/>
              </a:ext>
            </a:extLst>
          </p:cNvPr>
          <p:cNvPicPr>
            <a:picLocks noChangeAspect="1"/>
          </p:cNvPicPr>
          <p:nvPr/>
        </p:nvPicPr>
        <p:blipFill rotWithShape="1">
          <a:blip r:embed="rId5"/>
          <a:srcRect l="17867" t="63356" r="75127" b="34409"/>
          <a:stretch/>
        </p:blipFill>
        <p:spPr>
          <a:xfrm>
            <a:off x="6534404" y="5015100"/>
            <a:ext cx="2740031" cy="464400"/>
          </a:xfrm>
          <a:prstGeom prst="rect">
            <a:avLst/>
          </a:prstGeom>
        </p:spPr>
      </p:pic>
    </p:spTree>
    <p:extLst>
      <p:ext uri="{BB962C8B-B14F-4D97-AF65-F5344CB8AC3E}">
        <p14:creationId xmlns:p14="http://schemas.microsoft.com/office/powerpoint/2010/main" val="35614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09FC-DA8A-9209-8D74-8F36CA55706E}"/>
              </a:ext>
            </a:extLst>
          </p:cNvPr>
          <p:cNvSpPr>
            <a:spLocks noGrp="1"/>
          </p:cNvSpPr>
          <p:nvPr>
            <p:ph type="title"/>
          </p:nvPr>
        </p:nvSpPr>
        <p:spPr/>
        <p:txBody>
          <a:bodyPr/>
          <a:lstStyle/>
          <a:p>
            <a:r>
              <a:rPr lang="en-IN" dirty="0"/>
              <a:t>Comparison Operators</a:t>
            </a:r>
          </a:p>
        </p:txBody>
      </p:sp>
      <p:sp>
        <p:nvSpPr>
          <p:cNvPr id="3" name="Content Placeholder 2">
            <a:extLst>
              <a:ext uri="{FF2B5EF4-FFF2-40B4-BE49-F238E27FC236}">
                <a16:creationId xmlns:a16="http://schemas.microsoft.com/office/drawing/2014/main" id="{576B0D47-0D71-D1FB-3800-709B4A9F9B50}"/>
              </a:ext>
            </a:extLst>
          </p:cNvPr>
          <p:cNvSpPr>
            <a:spLocks noGrp="1"/>
          </p:cNvSpPr>
          <p:nvPr>
            <p:ph idx="1"/>
          </p:nvPr>
        </p:nvSpPr>
        <p:spPr/>
        <p:txBody>
          <a:bodyPr/>
          <a:lstStyle/>
          <a:p>
            <a:r>
              <a:rPr lang="en-IN" b="1" dirty="0"/>
              <a:t>Not equal by value</a:t>
            </a:r>
          </a:p>
          <a:p>
            <a:pPr lvl="1"/>
            <a:r>
              <a:rPr lang="en-IN" b="1" dirty="0"/>
              <a:t>!= </a:t>
            </a:r>
            <a:r>
              <a:rPr lang="en-IN" dirty="0"/>
              <a:t>is the operator.</a:t>
            </a:r>
            <a:endParaRPr lang="en-IN" b="1" dirty="0"/>
          </a:p>
          <a:p>
            <a:pPr lvl="1"/>
            <a:r>
              <a:rPr lang="en-IN" dirty="0"/>
              <a:t>Returns true when the values are not equal and false when values are equal.</a:t>
            </a:r>
          </a:p>
          <a:p>
            <a:endParaRPr lang="en-IN" dirty="0"/>
          </a:p>
        </p:txBody>
      </p:sp>
      <p:pic>
        <p:nvPicPr>
          <p:cNvPr id="8" name="Picture 7">
            <a:extLst>
              <a:ext uri="{FF2B5EF4-FFF2-40B4-BE49-F238E27FC236}">
                <a16:creationId xmlns:a16="http://schemas.microsoft.com/office/drawing/2014/main" id="{E93C6940-C423-35EA-D67A-8C63091D4854}"/>
              </a:ext>
            </a:extLst>
          </p:cNvPr>
          <p:cNvPicPr>
            <a:picLocks noChangeAspect="1"/>
          </p:cNvPicPr>
          <p:nvPr/>
        </p:nvPicPr>
        <p:blipFill rotWithShape="1">
          <a:blip r:embed="rId2"/>
          <a:srcRect l="17867" t="8270" r="58677" b="74320"/>
          <a:stretch/>
        </p:blipFill>
        <p:spPr>
          <a:xfrm>
            <a:off x="2662518" y="3429000"/>
            <a:ext cx="2665947" cy="1051200"/>
          </a:xfrm>
          <a:prstGeom prst="rect">
            <a:avLst/>
          </a:prstGeom>
        </p:spPr>
      </p:pic>
      <p:pic>
        <p:nvPicPr>
          <p:cNvPr id="9" name="Picture 8">
            <a:extLst>
              <a:ext uri="{FF2B5EF4-FFF2-40B4-BE49-F238E27FC236}">
                <a16:creationId xmlns:a16="http://schemas.microsoft.com/office/drawing/2014/main" id="{95F42BF2-AF7A-695E-31D9-033ACFC9CCAC}"/>
              </a:ext>
            </a:extLst>
          </p:cNvPr>
          <p:cNvPicPr>
            <a:picLocks noChangeAspect="1"/>
          </p:cNvPicPr>
          <p:nvPr/>
        </p:nvPicPr>
        <p:blipFill rotWithShape="1">
          <a:blip r:embed="rId3"/>
          <a:srcRect l="17794" t="64416" r="69396" b="31137"/>
          <a:stretch/>
        </p:blipFill>
        <p:spPr>
          <a:xfrm>
            <a:off x="2662518" y="4642178"/>
            <a:ext cx="2667600" cy="491931"/>
          </a:xfrm>
          <a:prstGeom prst="rect">
            <a:avLst/>
          </a:prstGeom>
        </p:spPr>
      </p:pic>
      <p:pic>
        <p:nvPicPr>
          <p:cNvPr id="11" name="Picture 10">
            <a:extLst>
              <a:ext uri="{FF2B5EF4-FFF2-40B4-BE49-F238E27FC236}">
                <a16:creationId xmlns:a16="http://schemas.microsoft.com/office/drawing/2014/main" id="{BBE38671-D83F-0281-3CBC-81CE43EB7F0F}"/>
              </a:ext>
            </a:extLst>
          </p:cNvPr>
          <p:cNvPicPr>
            <a:picLocks noChangeAspect="1"/>
          </p:cNvPicPr>
          <p:nvPr/>
        </p:nvPicPr>
        <p:blipFill rotWithShape="1">
          <a:blip r:embed="rId4"/>
          <a:srcRect l="17573" t="8270" r="59265" b="74320"/>
          <a:stretch/>
        </p:blipFill>
        <p:spPr>
          <a:xfrm>
            <a:off x="5916705" y="3429000"/>
            <a:ext cx="2632519" cy="1051200"/>
          </a:xfrm>
          <a:prstGeom prst="rect">
            <a:avLst/>
          </a:prstGeom>
        </p:spPr>
      </p:pic>
      <p:pic>
        <p:nvPicPr>
          <p:cNvPr id="13" name="Picture 12">
            <a:extLst>
              <a:ext uri="{FF2B5EF4-FFF2-40B4-BE49-F238E27FC236}">
                <a16:creationId xmlns:a16="http://schemas.microsoft.com/office/drawing/2014/main" id="{F091B5DC-293D-1D5F-C7BC-C3ACF645665D}"/>
              </a:ext>
            </a:extLst>
          </p:cNvPr>
          <p:cNvPicPr>
            <a:picLocks noChangeAspect="1"/>
          </p:cNvPicPr>
          <p:nvPr/>
        </p:nvPicPr>
        <p:blipFill rotWithShape="1">
          <a:blip r:embed="rId4"/>
          <a:srcRect l="18162" t="71937" r="70588" b="22388"/>
          <a:stretch/>
        </p:blipFill>
        <p:spPr>
          <a:xfrm>
            <a:off x="5941647" y="4642178"/>
            <a:ext cx="1840473" cy="493200"/>
          </a:xfrm>
          <a:prstGeom prst="rect">
            <a:avLst/>
          </a:prstGeom>
        </p:spPr>
      </p:pic>
    </p:spTree>
    <p:extLst>
      <p:ext uri="{BB962C8B-B14F-4D97-AF65-F5344CB8AC3E}">
        <p14:creationId xmlns:p14="http://schemas.microsoft.com/office/powerpoint/2010/main" val="1329366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666A-AA55-9A40-CC0D-DF62803490A9}"/>
              </a:ext>
            </a:extLst>
          </p:cNvPr>
          <p:cNvSpPr>
            <a:spLocks noGrp="1"/>
          </p:cNvSpPr>
          <p:nvPr>
            <p:ph type="title"/>
          </p:nvPr>
        </p:nvSpPr>
        <p:spPr/>
        <p:txBody>
          <a:bodyPr/>
          <a:lstStyle/>
          <a:p>
            <a:r>
              <a:rPr lang="en-IN" dirty="0"/>
              <a:t>Comparison Operators</a:t>
            </a:r>
          </a:p>
        </p:txBody>
      </p:sp>
      <p:sp>
        <p:nvSpPr>
          <p:cNvPr id="3" name="Content Placeholder 2">
            <a:extLst>
              <a:ext uri="{FF2B5EF4-FFF2-40B4-BE49-F238E27FC236}">
                <a16:creationId xmlns:a16="http://schemas.microsoft.com/office/drawing/2014/main" id="{8B4B81AC-2124-B788-84FD-D2292EA10AA3}"/>
              </a:ext>
            </a:extLst>
          </p:cNvPr>
          <p:cNvSpPr>
            <a:spLocks noGrp="1"/>
          </p:cNvSpPr>
          <p:nvPr>
            <p:ph idx="1"/>
          </p:nvPr>
        </p:nvSpPr>
        <p:spPr/>
        <p:txBody>
          <a:bodyPr/>
          <a:lstStyle/>
          <a:p>
            <a:r>
              <a:rPr lang="en-IN" b="1" dirty="0"/>
              <a:t>Not equal by value and data type</a:t>
            </a:r>
          </a:p>
          <a:p>
            <a:pPr lvl="1"/>
            <a:r>
              <a:rPr lang="en-IN" b="1" dirty="0"/>
              <a:t>!== </a:t>
            </a:r>
            <a:r>
              <a:rPr lang="en-IN" dirty="0"/>
              <a:t>is the operator.</a:t>
            </a:r>
            <a:endParaRPr lang="en-IN" b="1" dirty="0"/>
          </a:p>
          <a:p>
            <a:pPr lvl="1"/>
            <a:r>
              <a:rPr lang="en-IN" dirty="0"/>
              <a:t>Returns false when the value and the data type are the same.</a:t>
            </a:r>
          </a:p>
          <a:p>
            <a:endParaRPr lang="en-IN" dirty="0"/>
          </a:p>
        </p:txBody>
      </p:sp>
      <p:pic>
        <p:nvPicPr>
          <p:cNvPr id="5" name="Picture 4">
            <a:extLst>
              <a:ext uri="{FF2B5EF4-FFF2-40B4-BE49-F238E27FC236}">
                <a16:creationId xmlns:a16="http://schemas.microsoft.com/office/drawing/2014/main" id="{78428F7C-9E61-6748-B9B1-7EC2F8435A91}"/>
              </a:ext>
            </a:extLst>
          </p:cNvPr>
          <p:cNvPicPr>
            <a:picLocks noChangeAspect="1"/>
          </p:cNvPicPr>
          <p:nvPr/>
        </p:nvPicPr>
        <p:blipFill rotWithShape="1">
          <a:blip r:embed="rId2"/>
          <a:srcRect l="17794" t="8132" r="56176" b="74320"/>
          <a:stretch/>
        </p:blipFill>
        <p:spPr>
          <a:xfrm>
            <a:off x="2474258" y="3429000"/>
            <a:ext cx="3173507" cy="1136578"/>
          </a:xfrm>
          <a:prstGeom prst="rect">
            <a:avLst/>
          </a:prstGeom>
        </p:spPr>
      </p:pic>
      <p:pic>
        <p:nvPicPr>
          <p:cNvPr id="6" name="Picture 5">
            <a:extLst>
              <a:ext uri="{FF2B5EF4-FFF2-40B4-BE49-F238E27FC236}">
                <a16:creationId xmlns:a16="http://schemas.microsoft.com/office/drawing/2014/main" id="{F3E248FC-C768-091C-226D-6FC060C8A33F}"/>
              </a:ext>
            </a:extLst>
          </p:cNvPr>
          <p:cNvPicPr>
            <a:picLocks noChangeAspect="1"/>
          </p:cNvPicPr>
          <p:nvPr/>
        </p:nvPicPr>
        <p:blipFill rotWithShape="1">
          <a:blip r:embed="rId3"/>
          <a:srcRect l="17794" t="64416" r="69396" b="31137"/>
          <a:stretch/>
        </p:blipFill>
        <p:spPr>
          <a:xfrm>
            <a:off x="2474258" y="4727556"/>
            <a:ext cx="3175200" cy="585537"/>
          </a:xfrm>
          <a:prstGeom prst="rect">
            <a:avLst/>
          </a:prstGeom>
        </p:spPr>
      </p:pic>
      <p:pic>
        <p:nvPicPr>
          <p:cNvPr id="8" name="Picture 7">
            <a:extLst>
              <a:ext uri="{FF2B5EF4-FFF2-40B4-BE49-F238E27FC236}">
                <a16:creationId xmlns:a16="http://schemas.microsoft.com/office/drawing/2014/main" id="{E0B4A30B-3AD4-F50C-0BF1-0592D7741766}"/>
              </a:ext>
            </a:extLst>
          </p:cNvPr>
          <p:cNvPicPr>
            <a:picLocks noChangeAspect="1"/>
          </p:cNvPicPr>
          <p:nvPr/>
        </p:nvPicPr>
        <p:blipFill rotWithShape="1">
          <a:blip r:embed="rId4"/>
          <a:srcRect l="17795" t="8132" r="58676" b="74185"/>
          <a:stretch/>
        </p:blipFill>
        <p:spPr>
          <a:xfrm>
            <a:off x="6436658" y="3429000"/>
            <a:ext cx="2849410" cy="1137600"/>
          </a:xfrm>
          <a:prstGeom prst="rect">
            <a:avLst/>
          </a:prstGeom>
        </p:spPr>
      </p:pic>
      <p:pic>
        <p:nvPicPr>
          <p:cNvPr id="9" name="Picture 8">
            <a:extLst>
              <a:ext uri="{FF2B5EF4-FFF2-40B4-BE49-F238E27FC236}">
                <a16:creationId xmlns:a16="http://schemas.microsoft.com/office/drawing/2014/main" id="{C6687638-63B6-47AD-20E5-1010A537B3DB}"/>
              </a:ext>
            </a:extLst>
          </p:cNvPr>
          <p:cNvPicPr>
            <a:picLocks noChangeAspect="1"/>
          </p:cNvPicPr>
          <p:nvPr/>
        </p:nvPicPr>
        <p:blipFill rotWithShape="1">
          <a:blip r:embed="rId5"/>
          <a:srcRect l="18162" t="71937" r="70588" b="22388"/>
          <a:stretch/>
        </p:blipFill>
        <p:spPr>
          <a:xfrm>
            <a:off x="6436658" y="4723072"/>
            <a:ext cx="2189760" cy="586800"/>
          </a:xfrm>
          <a:prstGeom prst="rect">
            <a:avLst/>
          </a:prstGeom>
        </p:spPr>
      </p:pic>
    </p:spTree>
    <p:extLst>
      <p:ext uri="{BB962C8B-B14F-4D97-AF65-F5344CB8AC3E}">
        <p14:creationId xmlns:p14="http://schemas.microsoft.com/office/powerpoint/2010/main" val="600230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F417-AA24-6A50-A19C-36526BD753CA}"/>
              </a:ext>
            </a:extLst>
          </p:cNvPr>
          <p:cNvSpPr>
            <a:spLocks noGrp="1"/>
          </p:cNvSpPr>
          <p:nvPr>
            <p:ph type="title"/>
          </p:nvPr>
        </p:nvSpPr>
        <p:spPr/>
        <p:txBody>
          <a:bodyPr/>
          <a:lstStyle/>
          <a:p>
            <a:r>
              <a:rPr lang="en-IN" dirty="0"/>
              <a:t>Comparison Operators</a:t>
            </a:r>
          </a:p>
        </p:txBody>
      </p:sp>
      <p:sp>
        <p:nvSpPr>
          <p:cNvPr id="3" name="Content Placeholder 2">
            <a:extLst>
              <a:ext uri="{FF2B5EF4-FFF2-40B4-BE49-F238E27FC236}">
                <a16:creationId xmlns:a16="http://schemas.microsoft.com/office/drawing/2014/main" id="{F1EF0C64-E53E-E86B-174D-0CC014505528}"/>
              </a:ext>
            </a:extLst>
          </p:cNvPr>
          <p:cNvSpPr>
            <a:spLocks noGrp="1"/>
          </p:cNvSpPr>
          <p:nvPr>
            <p:ph idx="1"/>
          </p:nvPr>
        </p:nvSpPr>
        <p:spPr/>
        <p:txBody>
          <a:bodyPr/>
          <a:lstStyle/>
          <a:p>
            <a:r>
              <a:rPr lang="en-IN" b="1" dirty="0"/>
              <a:t>Greater than</a:t>
            </a:r>
          </a:p>
          <a:p>
            <a:pPr lvl="1"/>
            <a:r>
              <a:rPr lang="en-IN" b="1" dirty="0"/>
              <a:t>&gt;</a:t>
            </a:r>
            <a:r>
              <a:rPr lang="en-IN" dirty="0"/>
              <a:t> is used for the greater than comparison. </a:t>
            </a:r>
          </a:p>
          <a:p>
            <a:pPr lvl="1"/>
            <a:r>
              <a:rPr lang="en-IN" dirty="0"/>
              <a:t>R</a:t>
            </a:r>
            <a:r>
              <a:rPr lang="en-US" dirty="0"/>
              <a:t>eturns true if the left-hand side is greater than the right hand </a:t>
            </a:r>
          </a:p>
          <a:p>
            <a:pPr marL="914400" lvl="2" indent="0">
              <a:buNone/>
            </a:pPr>
            <a:r>
              <a:rPr lang="en-US" dirty="0"/>
              <a:t>side of the operation.</a:t>
            </a:r>
          </a:p>
          <a:p>
            <a:r>
              <a:rPr lang="en-IN" b="1" dirty="0"/>
              <a:t>Greater than or equal to</a:t>
            </a:r>
            <a:endParaRPr lang="en-IN" dirty="0"/>
          </a:p>
          <a:p>
            <a:pPr lvl="1"/>
            <a:r>
              <a:rPr lang="en-IN" b="1" dirty="0"/>
              <a:t>&gt;=</a:t>
            </a:r>
            <a:r>
              <a:rPr lang="en-IN" dirty="0"/>
              <a:t> is used for the greater than or equal to comparison. </a:t>
            </a:r>
          </a:p>
          <a:p>
            <a:pPr lvl="1"/>
            <a:r>
              <a:rPr lang="en-US" dirty="0"/>
              <a:t>Returns true if the left-hand side is greater than or equal to the </a:t>
            </a:r>
          </a:p>
          <a:p>
            <a:pPr marL="914400" lvl="2" indent="0">
              <a:buNone/>
            </a:pPr>
            <a:r>
              <a:rPr lang="en-US" dirty="0"/>
              <a:t>right-hand side.</a:t>
            </a:r>
          </a:p>
          <a:p>
            <a:pPr lvl="2"/>
            <a:endParaRPr lang="en-IN" dirty="0"/>
          </a:p>
        </p:txBody>
      </p:sp>
      <p:pic>
        <p:nvPicPr>
          <p:cNvPr id="9" name="Picture 8">
            <a:extLst>
              <a:ext uri="{FF2B5EF4-FFF2-40B4-BE49-F238E27FC236}">
                <a16:creationId xmlns:a16="http://schemas.microsoft.com/office/drawing/2014/main" id="{FE45A10F-32BA-1DA4-962A-DEFFCAE6149A}"/>
              </a:ext>
            </a:extLst>
          </p:cNvPr>
          <p:cNvPicPr>
            <a:picLocks noChangeAspect="1"/>
          </p:cNvPicPr>
          <p:nvPr/>
        </p:nvPicPr>
        <p:blipFill rotWithShape="1">
          <a:blip r:embed="rId2"/>
          <a:srcRect l="17647" t="7993" r="50000" b="45778"/>
          <a:stretch/>
        </p:blipFill>
        <p:spPr>
          <a:xfrm>
            <a:off x="8209344" y="2015732"/>
            <a:ext cx="2845510" cy="2160000"/>
          </a:xfrm>
          <a:prstGeom prst="rect">
            <a:avLst/>
          </a:prstGeom>
        </p:spPr>
      </p:pic>
    </p:spTree>
    <p:extLst>
      <p:ext uri="{BB962C8B-B14F-4D97-AF65-F5344CB8AC3E}">
        <p14:creationId xmlns:p14="http://schemas.microsoft.com/office/powerpoint/2010/main" val="845582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DF72-4C1E-1CFB-F70D-22291B6ABCD6}"/>
              </a:ext>
            </a:extLst>
          </p:cNvPr>
          <p:cNvSpPr>
            <a:spLocks noGrp="1"/>
          </p:cNvSpPr>
          <p:nvPr>
            <p:ph type="title"/>
          </p:nvPr>
        </p:nvSpPr>
        <p:spPr/>
        <p:txBody>
          <a:bodyPr/>
          <a:lstStyle/>
          <a:p>
            <a:r>
              <a:rPr lang="en-IN" dirty="0"/>
              <a:t>Comparison Operators</a:t>
            </a:r>
          </a:p>
        </p:txBody>
      </p:sp>
      <p:sp>
        <p:nvSpPr>
          <p:cNvPr id="3" name="Content Placeholder 2">
            <a:extLst>
              <a:ext uri="{FF2B5EF4-FFF2-40B4-BE49-F238E27FC236}">
                <a16:creationId xmlns:a16="http://schemas.microsoft.com/office/drawing/2014/main" id="{DE5B7C1A-3F64-F80A-715B-D4043AFF3092}"/>
              </a:ext>
            </a:extLst>
          </p:cNvPr>
          <p:cNvSpPr>
            <a:spLocks noGrp="1"/>
          </p:cNvSpPr>
          <p:nvPr>
            <p:ph idx="1"/>
          </p:nvPr>
        </p:nvSpPr>
        <p:spPr/>
        <p:txBody>
          <a:bodyPr/>
          <a:lstStyle/>
          <a:p>
            <a:r>
              <a:rPr lang="en-IN" b="1" dirty="0"/>
              <a:t>Smaller than</a:t>
            </a:r>
          </a:p>
          <a:p>
            <a:pPr lvl="1"/>
            <a:r>
              <a:rPr lang="en-IN" b="1" dirty="0"/>
              <a:t>&lt;</a:t>
            </a:r>
            <a:r>
              <a:rPr lang="en-IN" dirty="0"/>
              <a:t> is used for the smaller than comparison. </a:t>
            </a:r>
          </a:p>
          <a:p>
            <a:pPr lvl="1"/>
            <a:r>
              <a:rPr lang="en-IN" dirty="0"/>
              <a:t>R</a:t>
            </a:r>
            <a:r>
              <a:rPr lang="en-US" dirty="0"/>
              <a:t>eturns true if the left-hand side is </a:t>
            </a:r>
            <a:r>
              <a:rPr lang="en-IN" dirty="0"/>
              <a:t>smaller</a:t>
            </a:r>
            <a:r>
              <a:rPr lang="en-US" dirty="0"/>
              <a:t> than the right hand </a:t>
            </a:r>
          </a:p>
          <a:p>
            <a:pPr marL="914400" lvl="2" indent="0">
              <a:buNone/>
            </a:pPr>
            <a:r>
              <a:rPr lang="en-US" dirty="0"/>
              <a:t>side of the operation.</a:t>
            </a:r>
          </a:p>
          <a:p>
            <a:r>
              <a:rPr lang="en-IN" b="1" dirty="0"/>
              <a:t>Smaller than or equal to</a:t>
            </a:r>
            <a:endParaRPr lang="en-IN" dirty="0"/>
          </a:p>
          <a:p>
            <a:pPr lvl="1"/>
            <a:r>
              <a:rPr lang="en-IN" b="1" dirty="0"/>
              <a:t>&lt;=</a:t>
            </a:r>
            <a:r>
              <a:rPr lang="en-IN" dirty="0"/>
              <a:t> is used for the smaller than or equal to comparison. </a:t>
            </a:r>
          </a:p>
          <a:p>
            <a:pPr lvl="1"/>
            <a:r>
              <a:rPr lang="en-US" dirty="0"/>
              <a:t>Returns true if the left-hand side is </a:t>
            </a:r>
            <a:r>
              <a:rPr lang="en-IN" dirty="0"/>
              <a:t>smaller</a:t>
            </a:r>
            <a:r>
              <a:rPr lang="en-US" dirty="0"/>
              <a:t> than or equal to the </a:t>
            </a:r>
          </a:p>
          <a:p>
            <a:pPr marL="914400" lvl="2" indent="0">
              <a:buNone/>
            </a:pPr>
            <a:r>
              <a:rPr lang="en-US" dirty="0"/>
              <a:t>right-hand side.</a:t>
            </a:r>
          </a:p>
          <a:p>
            <a:endParaRPr lang="en-IN" dirty="0"/>
          </a:p>
        </p:txBody>
      </p:sp>
      <p:pic>
        <p:nvPicPr>
          <p:cNvPr id="5" name="Picture 4">
            <a:extLst>
              <a:ext uri="{FF2B5EF4-FFF2-40B4-BE49-F238E27FC236}">
                <a16:creationId xmlns:a16="http://schemas.microsoft.com/office/drawing/2014/main" id="{FA019664-8BF8-6EA5-9F43-593234B3B636}"/>
              </a:ext>
            </a:extLst>
          </p:cNvPr>
          <p:cNvPicPr>
            <a:picLocks noChangeAspect="1"/>
          </p:cNvPicPr>
          <p:nvPr/>
        </p:nvPicPr>
        <p:blipFill rotWithShape="1">
          <a:blip r:embed="rId2"/>
          <a:srcRect l="17647" t="8132" r="51103" b="45640"/>
          <a:stretch/>
        </p:blipFill>
        <p:spPr>
          <a:xfrm>
            <a:off x="8077301" y="2015732"/>
            <a:ext cx="2977553" cy="2340000"/>
          </a:xfrm>
          <a:prstGeom prst="rect">
            <a:avLst/>
          </a:prstGeom>
        </p:spPr>
      </p:pic>
    </p:spTree>
    <p:extLst>
      <p:ext uri="{BB962C8B-B14F-4D97-AF65-F5344CB8AC3E}">
        <p14:creationId xmlns:p14="http://schemas.microsoft.com/office/powerpoint/2010/main" val="40616462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E541-7192-5CD7-BD87-375543BD5A81}"/>
              </a:ext>
            </a:extLst>
          </p:cNvPr>
          <p:cNvSpPr>
            <a:spLocks noGrp="1"/>
          </p:cNvSpPr>
          <p:nvPr>
            <p:ph type="title"/>
          </p:nvPr>
        </p:nvSpPr>
        <p:spPr/>
        <p:txBody>
          <a:bodyPr/>
          <a:lstStyle/>
          <a:p>
            <a:r>
              <a:rPr lang="en-IN" dirty="0"/>
              <a:t>Comparison Operators</a:t>
            </a:r>
          </a:p>
        </p:txBody>
      </p:sp>
      <p:graphicFrame>
        <p:nvGraphicFramePr>
          <p:cNvPr id="4" name="Content Placeholder 3">
            <a:extLst>
              <a:ext uri="{FF2B5EF4-FFF2-40B4-BE49-F238E27FC236}">
                <a16:creationId xmlns:a16="http://schemas.microsoft.com/office/drawing/2014/main" id="{22A31C25-51A8-6F76-D09F-63FDCF451938}"/>
              </a:ext>
            </a:extLst>
          </p:cNvPr>
          <p:cNvGraphicFramePr>
            <a:graphicFrameLocks noGrp="1"/>
          </p:cNvGraphicFramePr>
          <p:nvPr>
            <p:ph idx="1"/>
            <p:extLst>
              <p:ext uri="{D42A27DB-BD31-4B8C-83A1-F6EECF244321}">
                <p14:modId xmlns:p14="http://schemas.microsoft.com/office/powerpoint/2010/main" val="2585293460"/>
              </p:ext>
            </p:extLst>
          </p:nvPr>
        </p:nvGraphicFramePr>
        <p:xfrm>
          <a:off x="1450975" y="2016125"/>
          <a:ext cx="6516000" cy="3515679"/>
        </p:xfrm>
        <a:graphic>
          <a:graphicData uri="http://schemas.openxmlformats.org/drawingml/2006/table">
            <a:tbl>
              <a:tblPr firstRow="1" bandRow="1">
                <a:tableStyleId>{5C22544A-7EE6-4342-B048-85BDC9FD1C3A}</a:tableStyleId>
              </a:tblPr>
              <a:tblGrid>
                <a:gridCol w="3258000">
                  <a:extLst>
                    <a:ext uri="{9D8B030D-6E8A-4147-A177-3AD203B41FA5}">
                      <a16:colId xmlns:a16="http://schemas.microsoft.com/office/drawing/2014/main" val="2665862676"/>
                    </a:ext>
                  </a:extLst>
                </a:gridCol>
                <a:gridCol w="3258000">
                  <a:extLst>
                    <a:ext uri="{9D8B030D-6E8A-4147-A177-3AD203B41FA5}">
                      <a16:colId xmlns:a16="http://schemas.microsoft.com/office/drawing/2014/main" val="1236475187"/>
                    </a:ext>
                  </a:extLst>
                </a:gridCol>
              </a:tblGrid>
              <a:tr h="390631">
                <a:tc>
                  <a:txBody>
                    <a:bodyPr/>
                    <a:lstStyle/>
                    <a:p>
                      <a:pPr algn="l"/>
                      <a:r>
                        <a:rPr lang="en-IN" sz="1600" dirty="0"/>
                        <a:t>Operation</a:t>
                      </a:r>
                    </a:p>
                  </a:txBody>
                  <a:tcPr marL="66457" marR="66457" marT="33249" marB="33249"/>
                </a:tc>
                <a:tc>
                  <a:txBody>
                    <a:bodyPr/>
                    <a:lstStyle/>
                    <a:p>
                      <a:pPr algn="l"/>
                      <a:r>
                        <a:rPr lang="en-IN" sz="1600" dirty="0"/>
                        <a:t>Operator</a:t>
                      </a:r>
                    </a:p>
                  </a:txBody>
                  <a:tcPr marL="66457" marR="66457" marT="33249" marB="33249"/>
                </a:tc>
                <a:extLst>
                  <a:ext uri="{0D108BD9-81ED-4DB2-BD59-A6C34878D82A}">
                    <a16:rowId xmlns:a16="http://schemas.microsoft.com/office/drawing/2014/main" val="12166499"/>
                  </a:ext>
                </a:extLst>
              </a:tr>
              <a:tr h="390631">
                <a:tc>
                  <a:txBody>
                    <a:bodyPr/>
                    <a:lstStyle/>
                    <a:p>
                      <a:pPr algn="l"/>
                      <a:r>
                        <a:rPr lang="en-IN" sz="1600" dirty="0"/>
                        <a:t>Is equal to</a:t>
                      </a:r>
                    </a:p>
                  </a:txBody>
                  <a:tcPr marL="66457" marR="66457" marT="33249" marB="33249"/>
                </a:tc>
                <a:tc>
                  <a:txBody>
                    <a:bodyPr/>
                    <a:lstStyle/>
                    <a:p>
                      <a:pPr algn="l"/>
                      <a:r>
                        <a:rPr lang="en-IN" sz="1600" dirty="0"/>
                        <a:t>==</a:t>
                      </a:r>
                    </a:p>
                  </a:txBody>
                  <a:tcPr marL="66457" marR="66457" marT="33249" marB="33249"/>
                </a:tc>
                <a:extLst>
                  <a:ext uri="{0D108BD9-81ED-4DB2-BD59-A6C34878D82A}">
                    <a16:rowId xmlns:a16="http://schemas.microsoft.com/office/drawing/2014/main" val="727004273"/>
                  </a:ext>
                </a:extLst>
              </a:tr>
              <a:tr h="390631">
                <a:tc>
                  <a:txBody>
                    <a:bodyPr/>
                    <a:lstStyle/>
                    <a:p>
                      <a:pPr algn="l"/>
                      <a:r>
                        <a:rPr lang="en-IN" sz="1600" dirty="0"/>
                        <a:t>Is not equal to</a:t>
                      </a:r>
                    </a:p>
                  </a:txBody>
                  <a:tcPr marL="66457" marR="66457" marT="33249" marB="33249"/>
                </a:tc>
                <a:tc>
                  <a:txBody>
                    <a:bodyPr/>
                    <a:lstStyle/>
                    <a:p>
                      <a:pPr algn="l"/>
                      <a:r>
                        <a:rPr lang="en-IN" sz="1600" dirty="0"/>
                        <a:t>!=</a:t>
                      </a:r>
                    </a:p>
                  </a:txBody>
                  <a:tcPr marL="66457" marR="66457" marT="33249" marB="33249"/>
                </a:tc>
                <a:extLst>
                  <a:ext uri="{0D108BD9-81ED-4DB2-BD59-A6C34878D82A}">
                    <a16:rowId xmlns:a16="http://schemas.microsoft.com/office/drawing/2014/main" val="68250742"/>
                  </a:ext>
                </a:extLst>
              </a:tr>
              <a:tr h="390631">
                <a:tc>
                  <a:txBody>
                    <a:bodyPr/>
                    <a:lstStyle/>
                    <a:p>
                      <a:pPr algn="l"/>
                      <a:r>
                        <a:rPr lang="en-IN" sz="1600" dirty="0"/>
                        <a:t>Is less than</a:t>
                      </a:r>
                    </a:p>
                  </a:txBody>
                  <a:tcPr marL="66457" marR="66457" marT="33249" marB="33249"/>
                </a:tc>
                <a:tc>
                  <a:txBody>
                    <a:bodyPr/>
                    <a:lstStyle/>
                    <a:p>
                      <a:pPr algn="l"/>
                      <a:r>
                        <a:rPr lang="en-IN" sz="1600" dirty="0"/>
                        <a:t>&lt;</a:t>
                      </a:r>
                    </a:p>
                  </a:txBody>
                  <a:tcPr marL="66457" marR="66457" marT="33249" marB="33249"/>
                </a:tc>
                <a:extLst>
                  <a:ext uri="{0D108BD9-81ED-4DB2-BD59-A6C34878D82A}">
                    <a16:rowId xmlns:a16="http://schemas.microsoft.com/office/drawing/2014/main" val="550494044"/>
                  </a:ext>
                </a:extLst>
              </a:tr>
              <a:tr h="390631">
                <a:tc>
                  <a:txBody>
                    <a:bodyPr/>
                    <a:lstStyle/>
                    <a:p>
                      <a:pPr algn="l"/>
                      <a:r>
                        <a:rPr lang="en-IN" sz="1600" dirty="0"/>
                        <a:t>Is strictly equal to</a:t>
                      </a:r>
                    </a:p>
                  </a:txBody>
                  <a:tcPr marL="66457" marR="66457" marT="33249" marB="33249"/>
                </a:tc>
                <a:tc>
                  <a:txBody>
                    <a:bodyPr/>
                    <a:lstStyle/>
                    <a:p>
                      <a:pPr algn="l"/>
                      <a:r>
                        <a:rPr lang="en-IN" sz="1600" dirty="0"/>
                        <a:t>===</a:t>
                      </a:r>
                    </a:p>
                  </a:txBody>
                  <a:tcPr marL="66457" marR="66457" marT="33249" marB="33249"/>
                </a:tc>
                <a:extLst>
                  <a:ext uri="{0D108BD9-81ED-4DB2-BD59-A6C34878D82A}">
                    <a16:rowId xmlns:a16="http://schemas.microsoft.com/office/drawing/2014/main" val="1108335318"/>
                  </a:ext>
                </a:extLst>
              </a:tr>
              <a:tr h="390631">
                <a:tc>
                  <a:txBody>
                    <a:bodyPr/>
                    <a:lstStyle/>
                    <a:p>
                      <a:pPr algn="l"/>
                      <a:r>
                        <a:rPr lang="en-IN" sz="1600" dirty="0"/>
                        <a:t>Is strictly not equal to</a:t>
                      </a:r>
                    </a:p>
                  </a:txBody>
                  <a:tcPr marL="66457" marR="66457" marT="33249" marB="33249"/>
                </a:tc>
                <a:tc>
                  <a:txBody>
                    <a:bodyPr/>
                    <a:lstStyle/>
                    <a:p>
                      <a:pPr algn="l"/>
                      <a:r>
                        <a:rPr lang="en-IN" sz="1600" dirty="0"/>
                        <a:t>!==</a:t>
                      </a:r>
                    </a:p>
                  </a:txBody>
                  <a:tcPr marL="66457" marR="66457" marT="33249" marB="33249"/>
                </a:tc>
                <a:extLst>
                  <a:ext uri="{0D108BD9-81ED-4DB2-BD59-A6C34878D82A}">
                    <a16:rowId xmlns:a16="http://schemas.microsoft.com/office/drawing/2014/main" val="907034405"/>
                  </a:ext>
                </a:extLst>
              </a:tr>
              <a:tr h="390631">
                <a:tc>
                  <a:txBody>
                    <a:bodyPr/>
                    <a:lstStyle/>
                    <a:p>
                      <a:pPr algn="l"/>
                      <a:r>
                        <a:rPr lang="en-IN" sz="1600" dirty="0"/>
                        <a:t>Is greater than</a:t>
                      </a:r>
                    </a:p>
                  </a:txBody>
                  <a:tcPr marL="66457" marR="66457" marT="33249" marB="33249"/>
                </a:tc>
                <a:tc>
                  <a:txBody>
                    <a:bodyPr/>
                    <a:lstStyle/>
                    <a:p>
                      <a:pPr algn="l"/>
                      <a:r>
                        <a:rPr lang="en-IN" sz="1600" dirty="0"/>
                        <a:t>&gt;</a:t>
                      </a:r>
                    </a:p>
                  </a:txBody>
                  <a:tcPr marL="66457" marR="66457" marT="33249" marB="33249"/>
                </a:tc>
                <a:extLst>
                  <a:ext uri="{0D108BD9-81ED-4DB2-BD59-A6C34878D82A}">
                    <a16:rowId xmlns:a16="http://schemas.microsoft.com/office/drawing/2014/main" val="3711372866"/>
                  </a:ext>
                </a:extLst>
              </a:tr>
              <a:tr h="390631">
                <a:tc>
                  <a:txBody>
                    <a:bodyPr/>
                    <a:lstStyle/>
                    <a:p>
                      <a:pPr algn="l"/>
                      <a:r>
                        <a:rPr lang="en-IN" sz="1600" dirty="0"/>
                        <a:t>Is less than or equal to</a:t>
                      </a:r>
                    </a:p>
                  </a:txBody>
                  <a:tcPr marL="66457" marR="66457" marT="33249" marB="33249"/>
                </a:tc>
                <a:tc>
                  <a:txBody>
                    <a:bodyPr/>
                    <a:lstStyle/>
                    <a:p>
                      <a:pPr algn="l"/>
                      <a:r>
                        <a:rPr lang="en-IN" sz="1600" dirty="0"/>
                        <a:t>&lt;=</a:t>
                      </a:r>
                    </a:p>
                  </a:txBody>
                  <a:tcPr marL="66457" marR="66457" marT="33249" marB="33249"/>
                </a:tc>
                <a:extLst>
                  <a:ext uri="{0D108BD9-81ED-4DB2-BD59-A6C34878D82A}">
                    <a16:rowId xmlns:a16="http://schemas.microsoft.com/office/drawing/2014/main" val="599739876"/>
                  </a:ext>
                </a:extLst>
              </a:tr>
              <a:tr h="390631">
                <a:tc>
                  <a:txBody>
                    <a:bodyPr/>
                    <a:lstStyle/>
                    <a:p>
                      <a:pPr algn="l"/>
                      <a:r>
                        <a:rPr lang="en-IN" sz="1600" dirty="0"/>
                        <a:t>Is greater than or equal to</a:t>
                      </a:r>
                    </a:p>
                  </a:txBody>
                  <a:tcPr marL="66457" marR="66457" marT="33249" marB="33249"/>
                </a:tc>
                <a:tc>
                  <a:txBody>
                    <a:bodyPr/>
                    <a:lstStyle/>
                    <a:p>
                      <a:pPr algn="l"/>
                      <a:r>
                        <a:rPr lang="en-IN" sz="1600" dirty="0"/>
                        <a:t>&gt;=</a:t>
                      </a:r>
                    </a:p>
                  </a:txBody>
                  <a:tcPr marL="66457" marR="66457" marT="33249" marB="33249"/>
                </a:tc>
                <a:extLst>
                  <a:ext uri="{0D108BD9-81ED-4DB2-BD59-A6C34878D82A}">
                    <a16:rowId xmlns:a16="http://schemas.microsoft.com/office/drawing/2014/main" val="3835973305"/>
                  </a:ext>
                </a:extLst>
              </a:tr>
            </a:tbl>
          </a:graphicData>
        </a:graphic>
      </p:graphicFrame>
    </p:spTree>
    <p:extLst>
      <p:ext uri="{BB962C8B-B14F-4D97-AF65-F5344CB8AC3E}">
        <p14:creationId xmlns:p14="http://schemas.microsoft.com/office/powerpoint/2010/main" val="3639891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78927-7EEF-93A2-3A94-F576B467F114}"/>
              </a:ext>
            </a:extLst>
          </p:cNvPr>
          <p:cNvSpPr>
            <a:spLocks noGrp="1"/>
          </p:cNvSpPr>
          <p:nvPr>
            <p:ph type="title"/>
          </p:nvPr>
        </p:nvSpPr>
        <p:spPr/>
        <p:txBody>
          <a:bodyPr/>
          <a:lstStyle/>
          <a:p>
            <a:r>
              <a:rPr lang="en-IN" dirty="0"/>
              <a:t>Logical Operators</a:t>
            </a:r>
          </a:p>
        </p:txBody>
      </p:sp>
      <p:sp>
        <p:nvSpPr>
          <p:cNvPr id="3" name="Content Placeholder 2">
            <a:extLst>
              <a:ext uri="{FF2B5EF4-FFF2-40B4-BE49-F238E27FC236}">
                <a16:creationId xmlns:a16="http://schemas.microsoft.com/office/drawing/2014/main" id="{329EDB89-A14A-D154-C464-31B8A8CB43CB}"/>
              </a:ext>
            </a:extLst>
          </p:cNvPr>
          <p:cNvSpPr>
            <a:spLocks noGrp="1"/>
          </p:cNvSpPr>
          <p:nvPr>
            <p:ph idx="1"/>
          </p:nvPr>
        </p:nvSpPr>
        <p:spPr/>
        <p:txBody>
          <a:bodyPr/>
          <a:lstStyle/>
          <a:p>
            <a:r>
              <a:rPr lang="en-IN" dirty="0"/>
              <a:t>Used to check two conditions in one or to negate a condition.</a:t>
            </a:r>
          </a:p>
          <a:p>
            <a:pPr lvl="1"/>
            <a:r>
              <a:rPr lang="en-IN" dirty="0"/>
              <a:t>Ex. X is greater than Y and Y is greater than Z.</a:t>
            </a:r>
          </a:p>
          <a:p>
            <a:r>
              <a:rPr lang="en-IN" dirty="0"/>
              <a:t>Logical operators include:</a:t>
            </a:r>
          </a:p>
          <a:p>
            <a:pPr lvl="1"/>
            <a:r>
              <a:rPr lang="en-IN" dirty="0"/>
              <a:t>and (&amp;&amp;)</a:t>
            </a:r>
          </a:p>
          <a:p>
            <a:pPr lvl="1"/>
            <a:r>
              <a:rPr lang="en-IN" dirty="0"/>
              <a:t>or (||) </a:t>
            </a:r>
          </a:p>
          <a:p>
            <a:pPr lvl="1"/>
            <a:r>
              <a:rPr lang="en-IN" dirty="0"/>
              <a:t>not (!)</a:t>
            </a:r>
          </a:p>
        </p:txBody>
      </p:sp>
    </p:spTree>
    <p:extLst>
      <p:ext uri="{BB962C8B-B14F-4D97-AF65-F5344CB8AC3E}">
        <p14:creationId xmlns:p14="http://schemas.microsoft.com/office/powerpoint/2010/main" val="1325605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600F-8B56-C5FF-6DE0-13CB2C9AEB21}"/>
              </a:ext>
            </a:extLst>
          </p:cNvPr>
          <p:cNvSpPr>
            <a:spLocks noGrp="1"/>
          </p:cNvSpPr>
          <p:nvPr>
            <p:ph type="title"/>
          </p:nvPr>
        </p:nvSpPr>
        <p:spPr/>
        <p:txBody>
          <a:bodyPr/>
          <a:lstStyle/>
          <a:p>
            <a:r>
              <a:rPr lang="en-IN" dirty="0"/>
              <a:t>Logical Operators</a:t>
            </a:r>
          </a:p>
        </p:txBody>
      </p:sp>
      <p:sp>
        <p:nvSpPr>
          <p:cNvPr id="3" name="Content Placeholder 2">
            <a:extLst>
              <a:ext uri="{FF2B5EF4-FFF2-40B4-BE49-F238E27FC236}">
                <a16:creationId xmlns:a16="http://schemas.microsoft.com/office/drawing/2014/main" id="{0C92C9E2-9A54-6977-9AB2-BE54DF5C5C95}"/>
              </a:ext>
            </a:extLst>
          </p:cNvPr>
          <p:cNvSpPr>
            <a:spLocks noGrp="1"/>
          </p:cNvSpPr>
          <p:nvPr>
            <p:ph idx="1"/>
          </p:nvPr>
        </p:nvSpPr>
        <p:spPr/>
        <p:txBody>
          <a:bodyPr/>
          <a:lstStyle/>
          <a:p>
            <a:r>
              <a:rPr lang="en-IN" b="1" dirty="0"/>
              <a:t>AND</a:t>
            </a:r>
          </a:p>
          <a:p>
            <a:pPr lvl="1"/>
            <a:r>
              <a:rPr lang="en-IN" b="1" dirty="0"/>
              <a:t>&amp;&amp;</a:t>
            </a:r>
            <a:r>
              <a:rPr lang="en-IN" dirty="0"/>
              <a:t> is the operator.</a:t>
            </a:r>
          </a:p>
          <a:p>
            <a:pPr lvl="1"/>
            <a:r>
              <a:rPr lang="en-IN" dirty="0"/>
              <a:t>Returns </a:t>
            </a:r>
            <a:r>
              <a:rPr lang="en-IN" b="1" dirty="0"/>
              <a:t>true </a:t>
            </a:r>
            <a:r>
              <a:rPr lang="en-IN" dirty="0"/>
              <a:t>only if both the expressions are true.</a:t>
            </a:r>
          </a:p>
        </p:txBody>
      </p:sp>
      <p:pic>
        <p:nvPicPr>
          <p:cNvPr id="5" name="Picture 4">
            <a:extLst>
              <a:ext uri="{FF2B5EF4-FFF2-40B4-BE49-F238E27FC236}">
                <a16:creationId xmlns:a16="http://schemas.microsoft.com/office/drawing/2014/main" id="{DD9236B1-4B43-52E7-9F75-048A420ADA00}"/>
              </a:ext>
            </a:extLst>
          </p:cNvPr>
          <p:cNvPicPr>
            <a:picLocks noChangeAspect="1"/>
          </p:cNvPicPr>
          <p:nvPr/>
        </p:nvPicPr>
        <p:blipFill rotWithShape="1">
          <a:blip r:embed="rId2"/>
          <a:srcRect l="17647" t="8132" r="50000" b="61419"/>
          <a:stretch/>
        </p:blipFill>
        <p:spPr>
          <a:xfrm>
            <a:off x="1451579" y="3429000"/>
            <a:ext cx="3944472" cy="1972236"/>
          </a:xfrm>
          <a:prstGeom prst="rect">
            <a:avLst/>
          </a:prstGeom>
        </p:spPr>
      </p:pic>
      <p:pic>
        <p:nvPicPr>
          <p:cNvPr id="7" name="Picture 6">
            <a:extLst>
              <a:ext uri="{FF2B5EF4-FFF2-40B4-BE49-F238E27FC236}">
                <a16:creationId xmlns:a16="http://schemas.microsoft.com/office/drawing/2014/main" id="{F9205DFA-191F-9C42-9B46-2F31A82183FF}"/>
              </a:ext>
            </a:extLst>
          </p:cNvPr>
          <p:cNvPicPr>
            <a:picLocks noChangeAspect="1"/>
          </p:cNvPicPr>
          <p:nvPr/>
        </p:nvPicPr>
        <p:blipFill rotWithShape="1">
          <a:blip r:embed="rId3"/>
          <a:srcRect l="17647" t="8270" r="46176" b="61280"/>
          <a:stretch/>
        </p:blipFill>
        <p:spPr>
          <a:xfrm>
            <a:off x="6644217" y="3428999"/>
            <a:ext cx="4410637" cy="1972237"/>
          </a:xfrm>
          <a:prstGeom prst="rect">
            <a:avLst/>
          </a:prstGeom>
        </p:spPr>
      </p:pic>
    </p:spTree>
    <p:extLst>
      <p:ext uri="{BB962C8B-B14F-4D97-AF65-F5344CB8AC3E}">
        <p14:creationId xmlns:p14="http://schemas.microsoft.com/office/powerpoint/2010/main" val="4285048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BA21-EF75-7AA8-2F96-1C9AE8FD82F6}"/>
              </a:ext>
            </a:extLst>
          </p:cNvPr>
          <p:cNvSpPr>
            <a:spLocks noGrp="1"/>
          </p:cNvSpPr>
          <p:nvPr>
            <p:ph type="title"/>
          </p:nvPr>
        </p:nvSpPr>
        <p:spPr/>
        <p:txBody>
          <a:bodyPr/>
          <a:lstStyle/>
          <a:p>
            <a:r>
              <a:rPr lang="en-IN" dirty="0"/>
              <a:t>Logical Operators</a:t>
            </a:r>
          </a:p>
        </p:txBody>
      </p:sp>
      <p:sp>
        <p:nvSpPr>
          <p:cNvPr id="3" name="Content Placeholder 2">
            <a:extLst>
              <a:ext uri="{FF2B5EF4-FFF2-40B4-BE49-F238E27FC236}">
                <a16:creationId xmlns:a16="http://schemas.microsoft.com/office/drawing/2014/main" id="{15E077CA-FEA4-4CD9-3AE0-6DFB97A99B5F}"/>
              </a:ext>
            </a:extLst>
          </p:cNvPr>
          <p:cNvSpPr>
            <a:spLocks noGrp="1"/>
          </p:cNvSpPr>
          <p:nvPr>
            <p:ph idx="1"/>
          </p:nvPr>
        </p:nvSpPr>
        <p:spPr/>
        <p:txBody>
          <a:bodyPr/>
          <a:lstStyle/>
          <a:p>
            <a:r>
              <a:rPr lang="en-IN" b="1" dirty="0"/>
              <a:t>Or</a:t>
            </a:r>
          </a:p>
          <a:p>
            <a:pPr lvl="1"/>
            <a:r>
              <a:rPr lang="en-IN" b="1" dirty="0"/>
              <a:t>||</a:t>
            </a:r>
            <a:r>
              <a:rPr lang="en-IN" dirty="0"/>
              <a:t> is the operator.</a:t>
            </a:r>
          </a:p>
          <a:p>
            <a:pPr lvl="1"/>
            <a:r>
              <a:rPr lang="en-IN" dirty="0"/>
              <a:t>Returns true if either one of the expressions is true.</a:t>
            </a:r>
          </a:p>
          <a:p>
            <a:pPr lvl="1"/>
            <a:endParaRPr lang="en-IN" b="1" dirty="0"/>
          </a:p>
        </p:txBody>
      </p:sp>
      <p:pic>
        <p:nvPicPr>
          <p:cNvPr id="5" name="Picture 4">
            <a:extLst>
              <a:ext uri="{FF2B5EF4-FFF2-40B4-BE49-F238E27FC236}">
                <a16:creationId xmlns:a16="http://schemas.microsoft.com/office/drawing/2014/main" id="{E7E2DF38-284C-27F7-FCFB-7BC1F88779CD}"/>
              </a:ext>
            </a:extLst>
          </p:cNvPr>
          <p:cNvPicPr>
            <a:picLocks noChangeAspect="1"/>
          </p:cNvPicPr>
          <p:nvPr/>
        </p:nvPicPr>
        <p:blipFill rotWithShape="1">
          <a:blip r:embed="rId2"/>
          <a:srcRect l="17647" t="7993" r="44118" b="61418"/>
          <a:stretch/>
        </p:blipFill>
        <p:spPr>
          <a:xfrm>
            <a:off x="1451579" y="3485145"/>
            <a:ext cx="4661648" cy="1981200"/>
          </a:xfrm>
          <a:prstGeom prst="rect">
            <a:avLst/>
          </a:prstGeom>
        </p:spPr>
      </p:pic>
      <p:pic>
        <p:nvPicPr>
          <p:cNvPr id="7" name="Picture 6">
            <a:extLst>
              <a:ext uri="{FF2B5EF4-FFF2-40B4-BE49-F238E27FC236}">
                <a16:creationId xmlns:a16="http://schemas.microsoft.com/office/drawing/2014/main" id="{514748EB-5647-7AC5-D8B4-5095EC34879F}"/>
              </a:ext>
            </a:extLst>
          </p:cNvPr>
          <p:cNvPicPr>
            <a:picLocks noChangeAspect="1"/>
          </p:cNvPicPr>
          <p:nvPr/>
        </p:nvPicPr>
        <p:blipFill rotWithShape="1">
          <a:blip r:embed="rId3"/>
          <a:srcRect l="17721" t="8270" r="44733" b="61142"/>
          <a:stretch/>
        </p:blipFill>
        <p:spPr>
          <a:xfrm>
            <a:off x="6477334" y="3485145"/>
            <a:ext cx="4577520" cy="1981200"/>
          </a:xfrm>
          <a:prstGeom prst="rect">
            <a:avLst/>
          </a:prstGeom>
        </p:spPr>
      </p:pic>
    </p:spTree>
    <p:extLst>
      <p:ext uri="{BB962C8B-B14F-4D97-AF65-F5344CB8AC3E}">
        <p14:creationId xmlns:p14="http://schemas.microsoft.com/office/powerpoint/2010/main" val="396092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F299-112E-1DEE-EC4C-2175CA05BEE3}"/>
              </a:ext>
            </a:extLst>
          </p:cNvPr>
          <p:cNvSpPr>
            <a:spLocks noGrp="1"/>
          </p:cNvSpPr>
          <p:nvPr>
            <p:ph type="title"/>
          </p:nvPr>
        </p:nvSpPr>
        <p:spPr/>
        <p:txBody>
          <a:bodyPr/>
          <a:lstStyle/>
          <a:p>
            <a:r>
              <a:rPr lang="en-IN" dirty="0"/>
              <a:t>Adding JavaScript to a web page</a:t>
            </a:r>
          </a:p>
        </p:txBody>
      </p:sp>
      <p:sp>
        <p:nvSpPr>
          <p:cNvPr id="3" name="Content Placeholder 2">
            <a:extLst>
              <a:ext uri="{FF2B5EF4-FFF2-40B4-BE49-F238E27FC236}">
                <a16:creationId xmlns:a16="http://schemas.microsoft.com/office/drawing/2014/main" id="{1879DD98-58E1-2AE7-FA66-B370D629D210}"/>
              </a:ext>
            </a:extLst>
          </p:cNvPr>
          <p:cNvSpPr>
            <a:spLocks noGrp="1"/>
          </p:cNvSpPr>
          <p:nvPr>
            <p:ph idx="1"/>
          </p:nvPr>
        </p:nvSpPr>
        <p:spPr/>
        <p:txBody>
          <a:bodyPr/>
          <a:lstStyle/>
          <a:p>
            <a:r>
              <a:rPr lang="en-IN" dirty="0"/>
              <a:t>Two ways to add JavaScript to a web page:</a:t>
            </a:r>
          </a:p>
          <a:p>
            <a:pPr marL="800100" lvl="1" indent="-342900">
              <a:buFont typeface="+mj-lt"/>
              <a:buAutoNum type="arabicPeriod"/>
            </a:pPr>
            <a:r>
              <a:rPr lang="en-IN" dirty="0"/>
              <a:t>Type the JavaScript directly in the HTML.</a:t>
            </a:r>
          </a:p>
          <a:p>
            <a:pPr marL="800100" lvl="1" indent="-342900">
              <a:buFont typeface="+mj-lt"/>
              <a:buAutoNum type="arabicPeriod"/>
            </a:pPr>
            <a:r>
              <a:rPr lang="en-IN" dirty="0"/>
              <a:t>Linking an external file to the web page.</a:t>
            </a:r>
          </a:p>
          <a:p>
            <a:pPr lvl="1"/>
            <a:endParaRPr lang="en-IN" dirty="0"/>
          </a:p>
        </p:txBody>
      </p:sp>
    </p:spTree>
    <p:extLst>
      <p:ext uri="{BB962C8B-B14F-4D97-AF65-F5344CB8AC3E}">
        <p14:creationId xmlns:p14="http://schemas.microsoft.com/office/powerpoint/2010/main" val="4249594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3CFF-4F74-D4C8-4FC4-C25A90A694B1}"/>
              </a:ext>
            </a:extLst>
          </p:cNvPr>
          <p:cNvSpPr>
            <a:spLocks noGrp="1"/>
          </p:cNvSpPr>
          <p:nvPr>
            <p:ph type="title"/>
          </p:nvPr>
        </p:nvSpPr>
        <p:spPr/>
        <p:txBody>
          <a:bodyPr/>
          <a:lstStyle/>
          <a:p>
            <a:r>
              <a:rPr lang="en-IN" dirty="0"/>
              <a:t>Logical Operators</a:t>
            </a:r>
          </a:p>
        </p:txBody>
      </p:sp>
      <p:sp>
        <p:nvSpPr>
          <p:cNvPr id="3" name="Content Placeholder 2">
            <a:extLst>
              <a:ext uri="{FF2B5EF4-FFF2-40B4-BE49-F238E27FC236}">
                <a16:creationId xmlns:a16="http://schemas.microsoft.com/office/drawing/2014/main" id="{D79F0441-E106-45D5-AA31-651BF4EE0A40}"/>
              </a:ext>
            </a:extLst>
          </p:cNvPr>
          <p:cNvSpPr>
            <a:spLocks noGrp="1"/>
          </p:cNvSpPr>
          <p:nvPr>
            <p:ph idx="1"/>
          </p:nvPr>
        </p:nvSpPr>
        <p:spPr/>
        <p:txBody>
          <a:bodyPr/>
          <a:lstStyle/>
          <a:p>
            <a:r>
              <a:rPr lang="en-IN" b="1" dirty="0"/>
              <a:t>Not</a:t>
            </a:r>
          </a:p>
          <a:p>
            <a:pPr lvl="1"/>
            <a:r>
              <a:rPr lang="en-IN" b="1" dirty="0"/>
              <a:t>!</a:t>
            </a:r>
            <a:r>
              <a:rPr lang="en-IN" dirty="0"/>
              <a:t> Is the operator.</a:t>
            </a:r>
          </a:p>
          <a:p>
            <a:pPr lvl="1"/>
            <a:r>
              <a:rPr lang="en-IN" dirty="0"/>
              <a:t>Used to negate a Boolean. </a:t>
            </a:r>
            <a:r>
              <a:rPr lang="en-US" dirty="0"/>
              <a:t>Can also negate an expression that evaluates to a Boolean.</a:t>
            </a:r>
            <a:endParaRPr lang="en-IN" dirty="0"/>
          </a:p>
        </p:txBody>
      </p:sp>
      <p:pic>
        <p:nvPicPr>
          <p:cNvPr id="5" name="Picture 4">
            <a:extLst>
              <a:ext uri="{FF2B5EF4-FFF2-40B4-BE49-F238E27FC236}">
                <a16:creationId xmlns:a16="http://schemas.microsoft.com/office/drawing/2014/main" id="{372E2802-E2B7-E954-FFDE-4C9E41D83924}"/>
              </a:ext>
            </a:extLst>
          </p:cNvPr>
          <p:cNvPicPr>
            <a:picLocks noChangeAspect="1"/>
          </p:cNvPicPr>
          <p:nvPr/>
        </p:nvPicPr>
        <p:blipFill rotWithShape="1">
          <a:blip r:embed="rId2"/>
          <a:srcRect l="17647" t="8408" r="48456" b="67370"/>
          <a:stretch/>
        </p:blipFill>
        <p:spPr>
          <a:xfrm>
            <a:off x="1451579" y="3486345"/>
            <a:ext cx="5215889" cy="1980000"/>
          </a:xfrm>
          <a:prstGeom prst="rect">
            <a:avLst/>
          </a:prstGeom>
        </p:spPr>
      </p:pic>
      <p:pic>
        <p:nvPicPr>
          <p:cNvPr id="7" name="Picture 6">
            <a:extLst>
              <a:ext uri="{FF2B5EF4-FFF2-40B4-BE49-F238E27FC236}">
                <a16:creationId xmlns:a16="http://schemas.microsoft.com/office/drawing/2014/main" id="{73B22AB6-2E13-FCBF-7AB2-70C78AE2D989}"/>
              </a:ext>
            </a:extLst>
          </p:cNvPr>
          <p:cNvPicPr>
            <a:picLocks noChangeAspect="1"/>
          </p:cNvPicPr>
          <p:nvPr/>
        </p:nvPicPr>
        <p:blipFill rotWithShape="1">
          <a:blip r:embed="rId3"/>
          <a:srcRect l="17868" t="8270" r="49635" b="63356"/>
          <a:stretch/>
        </p:blipFill>
        <p:spPr>
          <a:xfrm>
            <a:off x="6786282" y="3486345"/>
            <a:ext cx="4268572" cy="1980000"/>
          </a:xfrm>
          <a:prstGeom prst="rect">
            <a:avLst/>
          </a:prstGeom>
        </p:spPr>
      </p:pic>
    </p:spTree>
    <p:extLst>
      <p:ext uri="{BB962C8B-B14F-4D97-AF65-F5344CB8AC3E}">
        <p14:creationId xmlns:p14="http://schemas.microsoft.com/office/powerpoint/2010/main" val="40570180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2B67-1CA6-3684-E7BF-714549462654}"/>
              </a:ext>
            </a:extLst>
          </p:cNvPr>
          <p:cNvSpPr>
            <a:spLocks noGrp="1"/>
          </p:cNvSpPr>
          <p:nvPr>
            <p:ph type="title"/>
          </p:nvPr>
        </p:nvSpPr>
        <p:spPr/>
        <p:txBody>
          <a:bodyPr/>
          <a:lstStyle/>
          <a:p>
            <a:r>
              <a:rPr lang="en-IN" dirty="0"/>
              <a:t>Logical Operators</a:t>
            </a:r>
          </a:p>
        </p:txBody>
      </p:sp>
      <p:graphicFrame>
        <p:nvGraphicFramePr>
          <p:cNvPr id="7" name="Content Placeholder 6">
            <a:extLst>
              <a:ext uri="{FF2B5EF4-FFF2-40B4-BE49-F238E27FC236}">
                <a16:creationId xmlns:a16="http://schemas.microsoft.com/office/drawing/2014/main" id="{0A48A968-854B-74C2-52F4-51033C900EC2}"/>
              </a:ext>
            </a:extLst>
          </p:cNvPr>
          <p:cNvGraphicFramePr>
            <a:graphicFrameLocks noGrp="1"/>
          </p:cNvGraphicFramePr>
          <p:nvPr>
            <p:ph idx="1"/>
            <p:extLst>
              <p:ext uri="{D42A27DB-BD31-4B8C-83A1-F6EECF244321}">
                <p14:modId xmlns:p14="http://schemas.microsoft.com/office/powerpoint/2010/main" val="2884935693"/>
              </p:ext>
            </p:extLst>
          </p:nvPr>
        </p:nvGraphicFramePr>
        <p:xfrm>
          <a:off x="1450975" y="2016125"/>
          <a:ext cx="9604374" cy="1483360"/>
        </p:xfrm>
        <a:graphic>
          <a:graphicData uri="http://schemas.openxmlformats.org/drawingml/2006/table">
            <a:tbl>
              <a:tblPr firstRow="1" bandRow="1">
                <a:tableStyleId>{5C22544A-7EE6-4342-B048-85BDC9FD1C3A}</a:tableStyleId>
              </a:tblPr>
              <a:tblGrid>
                <a:gridCol w="4802187">
                  <a:extLst>
                    <a:ext uri="{9D8B030D-6E8A-4147-A177-3AD203B41FA5}">
                      <a16:colId xmlns:a16="http://schemas.microsoft.com/office/drawing/2014/main" val="4171243269"/>
                    </a:ext>
                  </a:extLst>
                </a:gridCol>
                <a:gridCol w="4802187">
                  <a:extLst>
                    <a:ext uri="{9D8B030D-6E8A-4147-A177-3AD203B41FA5}">
                      <a16:colId xmlns:a16="http://schemas.microsoft.com/office/drawing/2014/main" val="501302007"/>
                    </a:ext>
                  </a:extLst>
                </a:gridCol>
              </a:tblGrid>
              <a:tr h="370840">
                <a:tc>
                  <a:txBody>
                    <a:bodyPr/>
                    <a:lstStyle/>
                    <a:p>
                      <a:r>
                        <a:rPr lang="en-IN" dirty="0"/>
                        <a:t>Operation</a:t>
                      </a:r>
                    </a:p>
                  </a:txBody>
                  <a:tcPr/>
                </a:tc>
                <a:tc>
                  <a:txBody>
                    <a:bodyPr/>
                    <a:lstStyle/>
                    <a:p>
                      <a:r>
                        <a:rPr lang="en-IN" dirty="0"/>
                        <a:t>Operator</a:t>
                      </a:r>
                    </a:p>
                  </a:txBody>
                  <a:tcPr/>
                </a:tc>
                <a:extLst>
                  <a:ext uri="{0D108BD9-81ED-4DB2-BD59-A6C34878D82A}">
                    <a16:rowId xmlns:a16="http://schemas.microsoft.com/office/drawing/2014/main" val="2741484105"/>
                  </a:ext>
                </a:extLst>
              </a:tr>
              <a:tr h="370840">
                <a:tc>
                  <a:txBody>
                    <a:bodyPr/>
                    <a:lstStyle/>
                    <a:p>
                      <a:r>
                        <a:rPr lang="en-IN" dirty="0"/>
                        <a:t>Logical AND</a:t>
                      </a:r>
                    </a:p>
                  </a:txBody>
                  <a:tcPr/>
                </a:tc>
                <a:tc>
                  <a:txBody>
                    <a:bodyPr/>
                    <a:lstStyle/>
                    <a:p>
                      <a:r>
                        <a:rPr lang="en-IN" dirty="0"/>
                        <a:t>&amp;&amp;</a:t>
                      </a:r>
                    </a:p>
                  </a:txBody>
                  <a:tcPr/>
                </a:tc>
                <a:extLst>
                  <a:ext uri="{0D108BD9-81ED-4DB2-BD59-A6C34878D82A}">
                    <a16:rowId xmlns:a16="http://schemas.microsoft.com/office/drawing/2014/main" val="4134701515"/>
                  </a:ext>
                </a:extLst>
              </a:tr>
              <a:tr h="370840">
                <a:tc>
                  <a:txBody>
                    <a:bodyPr/>
                    <a:lstStyle/>
                    <a:p>
                      <a:r>
                        <a:rPr lang="en-IN" dirty="0"/>
                        <a:t>Logical OR</a:t>
                      </a:r>
                    </a:p>
                  </a:txBody>
                  <a:tcPr/>
                </a:tc>
                <a:tc>
                  <a:txBody>
                    <a:bodyPr/>
                    <a:lstStyle/>
                    <a:p>
                      <a:r>
                        <a:rPr lang="en-IN" dirty="0"/>
                        <a:t>||</a:t>
                      </a:r>
                    </a:p>
                  </a:txBody>
                  <a:tcPr/>
                </a:tc>
                <a:extLst>
                  <a:ext uri="{0D108BD9-81ED-4DB2-BD59-A6C34878D82A}">
                    <a16:rowId xmlns:a16="http://schemas.microsoft.com/office/drawing/2014/main" val="566280043"/>
                  </a:ext>
                </a:extLst>
              </a:tr>
              <a:tr h="370840">
                <a:tc>
                  <a:txBody>
                    <a:bodyPr/>
                    <a:lstStyle/>
                    <a:p>
                      <a:r>
                        <a:rPr lang="en-IN" dirty="0"/>
                        <a:t>Logical NOT</a:t>
                      </a:r>
                    </a:p>
                  </a:txBody>
                  <a:tcPr/>
                </a:tc>
                <a:tc>
                  <a:txBody>
                    <a:bodyPr/>
                    <a:lstStyle/>
                    <a:p>
                      <a:r>
                        <a:rPr lang="en-IN" dirty="0"/>
                        <a:t>!</a:t>
                      </a:r>
                    </a:p>
                  </a:txBody>
                  <a:tcPr/>
                </a:tc>
                <a:extLst>
                  <a:ext uri="{0D108BD9-81ED-4DB2-BD59-A6C34878D82A}">
                    <a16:rowId xmlns:a16="http://schemas.microsoft.com/office/drawing/2014/main" val="1251431424"/>
                  </a:ext>
                </a:extLst>
              </a:tr>
            </a:tbl>
          </a:graphicData>
        </a:graphic>
      </p:graphicFrame>
    </p:spTree>
    <p:extLst>
      <p:ext uri="{BB962C8B-B14F-4D97-AF65-F5344CB8AC3E}">
        <p14:creationId xmlns:p14="http://schemas.microsoft.com/office/powerpoint/2010/main" val="1496888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5B0F-F66F-E597-30A8-F5B93CB3B08E}"/>
              </a:ext>
            </a:extLst>
          </p:cNvPr>
          <p:cNvSpPr>
            <a:spLocks noGrp="1"/>
          </p:cNvSpPr>
          <p:nvPr>
            <p:ph type="title"/>
          </p:nvPr>
        </p:nvSpPr>
        <p:spPr/>
        <p:txBody>
          <a:bodyPr/>
          <a:lstStyle/>
          <a:p>
            <a:r>
              <a:rPr lang="en-IN" dirty="0"/>
              <a:t>Arrays</a:t>
            </a:r>
          </a:p>
        </p:txBody>
      </p:sp>
      <p:sp>
        <p:nvSpPr>
          <p:cNvPr id="3" name="Content Placeholder 2">
            <a:extLst>
              <a:ext uri="{FF2B5EF4-FFF2-40B4-BE49-F238E27FC236}">
                <a16:creationId xmlns:a16="http://schemas.microsoft.com/office/drawing/2014/main" id="{539F3396-59BE-8426-AF67-61981CCE65EC}"/>
              </a:ext>
            </a:extLst>
          </p:cNvPr>
          <p:cNvSpPr>
            <a:spLocks noGrp="1"/>
          </p:cNvSpPr>
          <p:nvPr>
            <p:ph idx="1"/>
          </p:nvPr>
        </p:nvSpPr>
        <p:spPr/>
        <p:txBody>
          <a:bodyPr/>
          <a:lstStyle/>
          <a:p>
            <a:r>
              <a:rPr lang="en-IN" dirty="0"/>
              <a:t>An array is a list of values.</a:t>
            </a:r>
          </a:p>
          <a:p>
            <a:r>
              <a:rPr lang="en-IN" dirty="0"/>
              <a:t>The values can be of all data types.</a:t>
            </a:r>
          </a:p>
          <a:p>
            <a:r>
              <a:rPr lang="en-IN" dirty="0"/>
              <a:t>One array can contain values of different data types.</a:t>
            </a:r>
          </a:p>
          <a:p>
            <a:r>
              <a:rPr lang="en-IN" dirty="0"/>
              <a:t>The values are accessed by referring to an index number.</a:t>
            </a:r>
          </a:p>
        </p:txBody>
      </p:sp>
    </p:spTree>
    <p:extLst>
      <p:ext uri="{BB962C8B-B14F-4D97-AF65-F5344CB8AC3E}">
        <p14:creationId xmlns:p14="http://schemas.microsoft.com/office/powerpoint/2010/main" val="1463117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77CE-F06B-4FBC-ECFA-04B5F217AAC6}"/>
              </a:ext>
            </a:extLst>
          </p:cNvPr>
          <p:cNvSpPr>
            <a:spLocks noGrp="1"/>
          </p:cNvSpPr>
          <p:nvPr>
            <p:ph type="title"/>
          </p:nvPr>
        </p:nvSpPr>
        <p:spPr/>
        <p:txBody>
          <a:bodyPr/>
          <a:lstStyle/>
          <a:p>
            <a:r>
              <a:rPr lang="en-IN" dirty="0"/>
              <a:t>Creating Arrays</a:t>
            </a:r>
          </a:p>
        </p:txBody>
      </p:sp>
      <p:sp>
        <p:nvSpPr>
          <p:cNvPr id="3" name="Content Placeholder 2">
            <a:extLst>
              <a:ext uri="{FF2B5EF4-FFF2-40B4-BE49-F238E27FC236}">
                <a16:creationId xmlns:a16="http://schemas.microsoft.com/office/drawing/2014/main" id="{43A4B92D-BA58-8704-D696-FE3241B78CA2}"/>
              </a:ext>
            </a:extLst>
          </p:cNvPr>
          <p:cNvSpPr>
            <a:spLocks noGrp="1"/>
          </p:cNvSpPr>
          <p:nvPr>
            <p:ph idx="1"/>
          </p:nvPr>
        </p:nvSpPr>
        <p:spPr/>
        <p:txBody>
          <a:bodyPr/>
          <a:lstStyle/>
          <a:p>
            <a:r>
              <a:rPr lang="en-IN" dirty="0"/>
              <a:t>Method 1</a:t>
            </a:r>
          </a:p>
          <a:p>
            <a:endParaRPr lang="en-IN" dirty="0"/>
          </a:p>
          <a:p>
            <a:endParaRPr lang="en-IN" dirty="0"/>
          </a:p>
          <a:p>
            <a:endParaRPr lang="en-IN" dirty="0"/>
          </a:p>
          <a:p>
            <a:endParaRPr lang="en-IN" dirty="0"/>
          </a:p>
          <a:p>
            <a:endParaRPr lang="en-IN" dirty="0"/>
          </a:p>
        </p:txBody>
      </p:sp>
      <p:pic>
        <p:nvPicPr>
          <p:cNvPr id="9" name="Picture 8">
            <a:extLst>
              <a:ext uri="{FF2B5EF4-FFF2-40B4-BE49-F238E27FC236}">
                <a16:creationId xmlns:a16="http://schemas.microsoft.com/office/drawing/2014/main" id="{DB13940F-BDB2-595D-6C61-F7E612FC49D4}"/>
              </a:ext>
            </a:extLst>
          </p:cNvPr>
          <p:cNvPicPr>
            <a:picLocks noChangeAspect="1"/>
          </p:cNvPicPr>
          <p:nvPr/>
        </p:nvPicPr>
        <p:blipFill rotWithShape="1">
          <a:blip r:embed="rId2"/>
          <a:srcRect l="15368" t="12699" r="35956" b="41350"/>
          <a:stretch/>
        </p:blipFill>
        <p:spPr>
          <a:xfrm>
            <a:off x="1451579" y="2586345"/>
            <a:ext cx="5742651" cy="2880000"/>
          </a:xfrm>
          <a:prstGeom prst="rect">
            <a:avLst/>
          </a:prstGeom>
        </p:spPr>
      </p:pic>
    </p:spTree>
    <p:extLst>
      <p:ext uri="{BB962C8B-B14F-4D97-AF65-F5344CB8AC3E}">
        <p14:creationId xmlns:p14="http://schemas.microsoft.com/office/powerpoint/2010/main" val="40068219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FC50-DB3A-BA4F-4C5D-88B8CBD35CF1}"/>
              </a:ext>
            </a:extLst>
          </p:cNvPr>
          <p:cNvSpPr>
            <a:spLocks noGrp="1"/>
          </p:cNvSpPr>
          <p:nvPr>
            <p:ph type="title"/>
          </p:nvPr>
        </p:nvSpPr>
        <p:spPr/>
        <p:txBody>
          <a:bodyPr/>
          <a:lstStyle/>
          <a:p>
            <a:r>
              <a:rPr lang="en-IN" dirty="0"/>
              <a:t>Creating Arrays</a:t>
            </a:r>
          </a:p>
        </p:txBody>
      </p:sp>
      <p:sp>
        <p:nvSpPr>
          <p:cNvPr id="3" name="Content Placeholder 2">
            <a:extLst>
              <a:ext uri="{FF2B5EF4-FFF2-40B4-BE49-F238E27FC236}">
                <a16:creationId xmlns:a16="http://schemas.microsoft.com/office/drawing/2014/main" id="{63A7F4B2-8A84-1127-FC3F-F20E27393556}"/>
              </a:ext>
            </a:extLst>
          </p:cNvPr>
          <p:cNvSpPr>
            <a:spLocks noGrp="1"/>
          </p:cNvSpPr>
          <p:nvPr>
            <p:ph idx="1"/>
          </p:nvPr>
        </p:nvSpPr>
        <p:spPr/>
        <p:txBody>
          <a:bodyPr/>
          <a:lstStyle/>
          <a:p>
            <a:r>
              <a:rPr lang="en-IN" dirty="0"/>
              <a:t>Method 2</a:t>
            </a:r>
          </a:p>
          <a:p>
            <a:endParaRPr lang="en-IN" dirty="0"/>
          </a:p>
          <a:p>
            <a:endParaRPr lang="en-IN" dirty="0"/>
          </a:p>
        </p:txBody>
      </p:sp>
      <p:pic>
        <p:nvPicPr>
          <p:cNvPr id="7" name="Picture 6">
            <a:extLst>
              <a:ext uri="{FF2B5EF4-FFF2-40B4-BE49-F238E27FC236}">
                <a16:creationId xmlns:a16="http://schemas.microsoft.com/office/drawing/2014/main" id="{10607A31-8FAE-E457-430E-A752FC6D4FF3}"/>
              </a:ext>
            </a:extLst>
          </p:cNvPr>
          <p:cNvPicPr>
            <a:picLocks noChangeAspect="1"/>
          </p:cNvPicPr>
          <p:nvPr/>
        </p:nvPicPr>
        <p:blipFill rotWithShape="1">
          <a:blip r:embed="rId2"/>
          <a:srcRect l="15368" t="12699" r="34265" b="48547"/>
          <a:stretch/>
        </p:blipFill>
        <p:spPr>
          <a:xfrm>
            <a:off x="1451579" y="2586345"/>
            <a:ext cx="7045715" cy="2880000"/>
          </a:xfrm>
          <a:prstGeom prst="rect">
            <a:avLst/>
          </a:prstGeom>
        </p:spPr>
      </p:pic>
    </p:spTree>
    <p:extLst>
      <p:ext uri="{BB962C8B-B14F-4D97-AF65-F5344CB8AC3E}">
        <p14:creationId xmlns:p14="http://schemas.microsoft.com/office/powerpoint/2010/main" val="1599557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B09D-B200-A84C-17A7-950D202100FC}"/>
              </a:ext>
            </a:extLst>
          </p:cNvPr>
          <p:cNvSpPr>
            <a:spLocks noGrp="1"/>
          </p:cNvSpPr>
          <p:nvPr>
            <p:ph type="title"/>
          </p:nvPr>
        </p:nvSpPr>
        <p:spPr/>
        <p:txBody>
          <a:bodyPr/>
          <a:lstStyle/>
          <a:p>
            <a:r>
              <a:rPr lang="en-IN" dirty="0"/>
              <a:t>Creating Arrays</a:t>
            </a:r>
          </a:p>
        </p:txBody>
      </p:sp>
      <p:sp>
        <p:nvSpPr>
          <p:cNvPr id="3" name="Content Placeholder 2">
            <a:extLst>
              <a:ext uri="{FF2B5EF4-FFF2-40B4-BE49-F238E27FC236}">
                <a16:creationId xmlns:a16="http://schemas.microsoft.com/office/drawing/2014/main" id="{9B9B4729-0216-7471-8AE2-690F2503927B}"/>
              </a:ext>
            </a:extLst>
          </p:cNvPr>
          <p:cNvSpPr>
            <a:spLocks noGrp="1"/>
          </p:cNvSpPr>
          <p:nvPr>
            <p:ph idx="1"/>
          </p:nvPr>
        </p:nvSpPr>
        <p:spPr/>
        <p:txBody>
          <a:bodyPr/>
          <a:lstStyle/>
          <a:p>
            <a:r>
              <a:rPr lang="en-IN" dirty="0"/>
              <a:t>Method 3</a:t>
            </a:r>
          </a:p>
          <a:p>
            <a:endParaRPr lang="en-IN" dirty="0"/>
          </a:p>
          <a:p>
            <a:endParaRPr lang="en-IN" dirty="0"/>
          </a:p>
          <a:p>
            <a:endParaRPr lang="en-IN" dirty="0"/>
          </a:p>
          <a:p>
            <a:endParaRPr lang="en-IN" dirty="0"/>
          </a:p>
          <a:p>
            <a:endParaRPr lang="en-IN" dirty="0"/>
          </a:p>
          <a:p>
            <a:r>
              <a:rPr lang="en-IN" dirty="0"/>
              <a:t>Creates an array with 10 undefined values.</a:t>
            </a:r>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462DE333-1AC6-A9E7-A5DC-150CAFA10CA4}"/>
              </a:ext>
            </a:extLst>
          </p:cNvPr>
          <p:cNvPicPr>
            <a:picLocks noChangeAspect="1"/>
          </p:cNvPicPr>
          <p:nvPr/>
        </p:nvPicPr>
        <p:blipFill rotWithShape="1">
          <a:blip r:embed="rId2"/>
          <a:srcRect l="15294" t="12699" r="40882" b="57820"/>
          <a:stretch/>
        </p:blipFill>
        <p:spPr>
          <a:xfrm>
            <a:off x="1451579" y="2661038"/>
            <a:ext cx="6043947" cy="2160000"/>
          </a:xfrm>
          <a:prstGeom prst="rect">
            <a:avLst/>
          </a:prstGeom>
        </p:spPr>
      </p:pic>
    </p:spTree>
    <p:extLst>
      <p:ext uri="{BB962C8B-B14F-4D97-AF65-F5344CB8AC3E}">
        <p14:creationId xmlns:p14="http://schemas.microsoft.com/office/powerpoint/2010/main" val="29870512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36D2D-8B2D-1473-4A07-496C7D0BD852}"/>
              </a:ext>
            </a:extLst>
          </p:cNvPr>
          <p:cNvSpPr>
            <a:spLocks noGrp="1"/>
          </p:cNvSpPr>
          <p:nvPr>
            <p:ph type="title"/>
          </p:nvPr>
        </p:nvSpPr>
        <p:spPr/>
        <p:txBody>
          <a:bodyPr/>
          <a:lstStyle/>
          <a:p>
            <a:r>
              <a:rPr lang="en-IN" dirty="0"/>
              <a:t>Creating Arrays</a:t>
            </a:r>
          </a:p>
        </p:txBody>
      </p:sp>
      <p:pic>
        <p:nvPicPr>
          <p:cNvPr id="5" name="Content Placeholder 4">
            <a:extLst>
              <a:ext uri="{FF2B5EF4-FFF2-40B4-BE49-F238E27FC236}">
                <a16:creationId xmlns:a16="http://schemas.microsoft.com/office/drawing/2014/main" id="{5F183A2B-E530-8C6A-96A6-4DBA4456DB92}"/>
              </a:ext>
            </a:extLst>
          </p:cNvPr>
          <p:cNvPicPr>
            <a:picLocks noGrp="1" noChangeAspect="1"/>
          </p:cNvPicPr>
          <p:nvPr>
            <p:ph idx="1"/>
          </p:nvPr>
        </p:nvPicPr>
        <p:blipFill rotWithShape="1">
          <a:blip r:embed="rId2"/>
          <a:srcRect l="15542" t="44393" r="49245" b="20971"/>
          <a:stretch/>
        </p:blipFill>
        <p:spPr>
          <a:xfrm>
            <a:off x="1451579" y="2259105"/>
            <a:ext cx="5511440" cy="2880000"/>
          </a:xfrm>
        </p:spPr>
      </p:pic>
    </p:spTree>
    <p:extLst>
      <p:ext uri="{BB962C8B-B14F-4D97-AF65-F5344CB8AC3E}">
        <p14:creationId xmlns:p14="http://schemas.microsoft.com/office/powerpoint/2010/main" val="342816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9E5D-9B73-B4E8-73CB-615BD9B7051E}"/>
              </a:ext>
            </a:extLst>
          </p:cNvPr>
          <p:cNvSpPr>
            <a:spLocks noGrp="1"/>
          </p:cNvSpPr>
          <p:nvPr>
            <p:ph type="title"/>
          </p:nvPr>
        </p:nvSpPr>
        <p:spPr/>
        <p:txBody>
          <a:bodyPr/>
          <a:lstStyle/>
          <a:p>
            <a:r>
              <a:rPr lang="en-IN" dirty="0"/>
              <a:t>Creating Arrays</a:t>
            </a:r>
          </a:p>
        </p:txBody>
      </p:sp>
      <p:sp>
        <p:nvSpPr>
          <p:cNvPr id="3" name="Content Placeholder 2">
            <a:extLst>
              <a:ext uri="{FF2B5EF4-FFF2-40B4-BE49-F238E27FC236}">
                <a16:creationId xmlns:a16="http://schemas.microsoft.com/office/drawing/2014/main" id="{C78796AA-5543-8016-7EBD-D270F5273468}"/>
              </a:ext>
            </a:extLst>
          </p:cNvPr>
          <p:cNvSpPr>
            <a:spLocks noGrp="1"/>
          </p:cNvSpPr>
          <p:nvPr>
            <p:ph idx="1"/>
          </p:nvPr>
        </p:nvSpPr>
        <p:spPr/>
        <p:txBody>
          <a:bodyPr/>
          <a:lstStyle/>
          <a:p>
            <a:r>
              <a:rPr lang="en-IN" dirty="0"/>
              <a:t>Method 4</a:t>
            </a:r>
          </a:p>
          <a:p>
            <a:endParaRPr lang="en-IN" dirty="0"/>
          </a:p>
        </p:txBody>
      </p:sp>
      <p:pic>
        <p:nvPicPr>
          <p:cNvPr id="5" name="Picture 4">
            <a:extLst>
              <a:ext uri="{FF2B5EF4-FFF2-40B4-BE49-F238E27FC236}">
                <a16:creationId xmlns:a16="http://schemas.microsoft.com/office/drawing/2014/main" id="{5255A307-19ED-4D6E-4BAE-ACFA8CDA85FD}"/>
              </a:ext>
            </a:extLst>
          </p:cNvPr>
          <p:cNvPicPr>
            <a:picLocks noChangeAspect="1"/>
          </p:cNvPicPr>
          <p:nvPr/>
        </p:nvPicPr>
        <p:blipFill rotWithShape="1">
          <a:blip r:embed="rId2"/>
          <a:srcRect l="15515" t="12560" r="34412" b="33184"/>
          <a:stretch/>
        </p:blipFill>
        <p:spPr>
          <a:xfrm>
            <a:off x="1451579" y="2586345"/>
            <a:ext cx="5003265" cy="2880000"/>
          </a:xfrm>
          <a:prstGeom prst="rect">
            <a:avLst/>
          </a:prstGeom>
        </p:spPr>
      </p:pic>
    </p:spTree>
    <p:extLst>
      <p:ext uri="{BB962C8B-B14F-4D97-AF65-F5344CB8AC3E}">
        <p14:creationId xmlns:p14="http://schemas.microsoft.com/office/powerpoint/2010/main" val="33155778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7CDA-4253-61F8-6140-062DD996496D}"/>
              </a:ext>
            </a:extLst>
          </p:cNvPr>
          <p:cNvSpPr>
            <a:spLocks noGrp="1"/>
          </p:cNvSpPr>
          <p:nvPr>
            <p:ph type="title"/>
          </p:nvPr>
        </p:nvSpPr>
        <p:spPr/>
        <p:txBody>
          <a:bodyPr/>
          <a:lstStyle/>
          <a:p>
            <a:r>
              <a:rPr lang="en-IN" dirty="0"/>
              <a:t>Creating Arrays</a:t>
            </a:r>
          </a:p>
        </p:txBody>
      </p:sp>
      <p:sp>
        <p:nvSpPr>
          <p:cNvPr id="3" name="Content Placeholder 2">
            <a:extLst>
              <a:ext uri="{FF2B5EF4-FFF2-40B4-BE49-F238E27FC236}">
                <a16:creationId xmlns:a16="http://schemas.microsoft.com/office/drawing/2014/main" id="{6630BA8D-9F97-2B60-B188-85CC99DF5595}"/>
              </a:ext>
            </a:extLst>
          </p:cNvPr>
          <p:cNvSpPr>
            <a:spLocks noGrp="1"/>
          </p:cNvSpPr>
          <p:nvPr>
            <p:ph idx="1"/>
          </p:nvPr>
        </p:nvSpPr>
        <p:spPr/>
        <p:txBody>
          <a:bodyPr/>
          <a:lstStyle/>
          <a:p>
            <a:r>
              <a:rPr lang="en-IN" dirty="0"/>
              <a:t>Mixed array</a:t>
            </a:r>
          </a:p>
          <a:p>
            <a:endParaRPr lang="en-IN" dirty="0"/>
          </a:p>
        </p:txBody>
      </p:sp>
      <p:pic>
        <p:nvPicPr>
          <p:cNvPr id="5" name="Picture 4">
            <a:extLst>
              <a:ext uri="{FF2B5EF4-FFF2-40B4-BE49-F238E27FC236}">
                <a16:creationId xmlns:a16="http://schemas.microsoft.com/office/drawing/2014/main" id="{47E142CD-5E60-D9E4-4E23-F2581ECBC3AA}"/>
              </a:ext>
            </a:extLst>
          </p:cNvPr>
          <p:cNvPicPr>
            <a:picLocks noChangeAspect="1"/>
          </p:cNvPicPr>
          <p:nvPr/>
        </p:nvPicPr>
        <p:blipFill rotWithShape="1">
          <a:blip r:embed="rId2"/>
          <a:srcRect l="15441" t="12560" r="41765" b="36505"/>
          <a:stretch/>
        </p:blipFill>
        <p:spPr>
          <a:xfrm>
            <a:off x="1451579" y="2483223"/>
            <a:ext cx="4554781" cy="2880000"/>
          </a:xfrm>
          <a:prstGeom prst="rect">
            <a:avLst/>
          </a:prstGeom>
        </p:spPr>
      </p:pic>
    </p:spTree>
    <p:extLst>
      <p:ext uri="{BB962C8B-B14F-4D97-AF65-F5344CB8AC3E}">
        <p14:creationId xmlns:p14="http://schemas.microsoft.com/office/powerpoint/2010/main" val="23537185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ED22-FA4C-07D8-DEDA-26EDE7527251}"/>
              </a:ext>
            </a:extLst>
          </p:cNvPr>
          <p:cNvSpPr>
            <a:spLocks noGrp="1"/>
          </p:cNvSpPr>
          <p:nvPr>
            <p:ph type="title"/>
          </p:nvPr>
        </p:nvSpPr>
        <p:spPr>
          <a:xfrm>
            <a:off x="1451579" y="835896"/>
            <a:ext cx="9603275" cy="1049235"/>
          </a:xfrm>
        </p:spPr>
        <p:txBody>
          <a:bodyPr/>
          <a:lstStyle/>
          <a:p>
            <a:r>
              <a:rPr lang="en-IN" dirty="0"/>
              <a:t>Creating Arrays</a:t>
            </a:r>
          </a:p>
        </p:txBody>
      </p:sp>
      <p:sp>
        <p:nvSpPr>
          <p:cNvPr id="9" name="Content Placeholder 8">
            <a:extLst>
              <a:ext uri="{FF2B5EF4-FFF2-40B4-BE49-F238E27FC236}">
                <a16:creationId xmlns:a16="http://schemas.microsoft.com/office/drawing/2014/main" id="{A0561D63-1C71-DB4C-24A3-E94B94A62E7B}"/>
              </a:ext>
            </a:extLst>
          </p:cNvPr>
          <p:cNvSpPr>
            <a:spLocks noGrp="1"/>
          </p:cNvSpPr>
          <p:nvPr>
            <p:ph idx="1"/>
          </p:nvPr>
        </p:nvSpPr>
        <p:spPr/>
        <p:txBody>
          <a:bodyPr/>
          <a:lstStyle/>
          <a:p>
            <a:r>
              <a:rPr lang="en-IN" dirty="0"/>
              <a:t>Declaring an array using </a:t>
            </a:r>
            <a:r>
              <a:rPr lang="en-IN" b="1" dirty="0"/>
              <a:t>const</a:t>
            </a:r>
            <a:endParaRPr lang="en-IN" dirty="0"/>
          </a:p>
          <a:p>
            <a:endParaRPr lang="en-IN" dirty="0"/>
          </a:p>
          <a:p>
            <a:endParaRPr lang="en-IN" dirty="0"/>
          </a:p>
          <a:p>
            <a:endParaRPr lang="en-IN" dirty="0"/>
          </a:p>
          <a:p>
            <a:endParaRPr lang="en-IN" dirty="0"/>
          </a:p>
          <a:p>
            <a:endParaRPr lang="en-IN" dirty="0"/>
          </a:p>
          <a:p>
            <a:pPr lvl="1"/>
            <a:r>
              <a:rPr lang="en-IN" dirty="0"/>
              <a:t>A new value can be assigned to the array element not to the full array.</a:t>
            </a:r>
          </a:p>
        </p:txBody>
      </p:sp>
      <p:pic>
        <p:nvPicPr>
          <p:cNvPr id="13" name="Picture 12">
            <a:extLst>
              <a:ext uri="{FF2B5EF4-FFF2-40B4-BE49-F238E27FC236}">
                <a16:creationId xmlns:a16="http://schemas.microsoft.com/office/drawing/2014/main" id="{39F25CA6-48BA-513B-9733-C91BF5769FB4}"/>
              </a:ext>
            </a:extLst>
          </p:cNvPr>
          <p:cNvPicPr>
            <a:picLocks noChangeAspect="1"/>
          </p:cNvPicPr>
          <p:nvPr/>
        </p:nvPicPr>
        <p:blipFill rotWithShape="1">
          <a:blip r:embed="rId2"/>
          <a:srcRect l="15368" t="51453" r="52721" b="21972"/>
          <a:stretch/>
        </p:blipFill>
        <p:spPr>
          <a:xfrm>
            <a:off x="6172358" y="2521004"/>
            <a:ext cx="4882496" cy="2160000"/>
          </a:xfrm>
          <a:prstGeom prst="rect">
            <a:avLst/>
          </a:prstGeom>
        </p:spPr>
      </p:pic>
      <p:pic>
        <p:nvPicPr>
          <p:cNvPr id="3" name="Picture 2">
            <a:extLst>
              <a:ext uri="{FF2B5EF4-FFF2-40B4-BE49-F238E27FC236}">
                <a16:creationId xmlns:a16="http://schemas.microsoft.com/office/drawing/2014/main" id="{01C1D57C-9BF0-0C72-91BC-0BF1BE889C95}"/>
              </a:ext>
            </a:extLst>
          </p:cNvPr>
          <p:cNvPicPr>
            <a:picLocks noChangeAspect="1"/>
          </p:cNvPicPr>
          <p:nvPr/>
        </p:nvPicPr>
        <p:blipFill rotWithShape="1">
          <a:blip r:embed="rId2"/>
          <a:srcRect l="15368" t="12560" r="50000" b="48962"/>
          <a:stretch/>
        </p:blipFill>
        <p:spPr>
          <a:xfrm>
            <a:off x="1451579" y="2521004"/>
            <a:ext cx="3659567" cy="2160000"/>
          </a:xfrm>
          <a:prstGeom prst="rect">
            <a:avLst/>
          </a:prstGeom>
        </p:spPr>
      </p:pic>
    </p:spTree>
    <p:extLst>
      <p:ext uri="{BB962C8B-B14F-4D97-AF65-F5344CB8AC3E}">
        <p14:creationId xmlns:p14="http://schemas.microsoft.com/office/powerpoint/2010/main" val="136089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0602-74CF-F4DD-CC6B-2298A8D6FDB6}"/>
              </a:ext>
            </a:extLst>
          </p:cNvPr>
          <p:cNvSpPr>
            <a:spLocks noGrp="1"/>
          </p:cNvSpPr>
          <p:nvPr>
            <p:ph type="title"/>
          </p:nvPr>
        </p:nvSpPr>
        <p:spPr/>
        <p:txBody>
          <a:bodyPr/>
          <a:lstStyle/>
          <a:p>
            <a:r>
              <a:rPr lang="en-IN" dirty="0"/>
              <a:t>Adding JavaScript to a web page</a:t>
            </a:r>
          </a:p>
        </p:txBody>
      </p:sp>
      <p:sp>
        <p:nvSpPr>
          <p:cNvPr id="3" name="Content Placeholder 2">
            <a:extLst>
              <a:ext uri="{FF2B5EF4-FFF2-40B4-BE49-F238E27FC236}">
                <a16:creationId xmlns:a16="http://schemas.microsoft.com/office/drawing/2014/main" id="{287A1142-995A-CE73-8D36-240B9AF2E5B8}"/>
              </a:ext>
            </a:extLst>
          </p:cNvPr>
          <p:cNvSpPr>
            <a:spLocks noGrp="1"/>
          </p:cNvSpPr>
          <p:nvPr>
            <p:ph idx="1"/>
          </p:nvPr>
        </p:nvSpPr>
        <p:spPr/>
        <p:txBody>
          <a:bodyPr/>
          <a:lstStyle/>
          <a:p>
            <a:r>
              <a:rPr lang="en-IN" b="1" dirty="0"/>
              <a:t>Directly in HTML</a:t>
            </a:r>
          </a:p>
          <a:p>
            <a:pPr lvl="1"/>
            <a:r>
              <a:rPr lang="en-IN" dirty="0"/>
              <a:t>In HTML, JavaScript code is added between </a:t>
            </a:r>
            <a:r>
              <a:rPr lang="en-IN" b="1" dirty="0"/>
              <a:t>&lt;script&gt; </a:t>
            </a:r>
            <a:r>
              <a:rPr lang="en-IN" dirty="0"/>
              <a:t>and </a:t>
            </a:r>
            <a:r>
              <a:rPr lang="en-IN" b="1" dirty="0"/>
              <a:t>&lt;/script&gt; </a:t>
            </a:r>
            <a:r>
              <a:rPr lang="en-IN" dirty="0"/>
              <a:t>tags. The &lt;script&gt; tag declares that the following script will be executed.</a:t>
            </a:r>
          </a:p>
          <a:p>
            <a:pPr lvl="1"/>
            <a:r>
              <a:rPr lang="en-IN" dirty="0"/>
              <a:t>Old JavaScript code may contain </a:t>
            </a:r>
            <a:r>
              <a:rPr lang="en-IN" b="1" dirty="0"/>
              <a:t>type </a:t>
            </a:r>
            <a:r>
              <a:rPr lang="en-IN" dirty="0"/>
              <a:t>attribute: </a:t>
            </a:r>
            <a:r>
              <a:rPr lang="en-IN" b="1" dirty="0"/>
              <a:t>&lt;script type="text/javascript"&gt;. </a:t>
            </a:r>
            <a:r>
              <a:rPr lang="en-IN" dirty="0"/>
              <a:t>The </a:t>
            </a:r>
            <a:r>
              <a:rPr lang="en-IN" b="1" dirty="0"/>
              <a:t>type </a:t>
            </a:r>
            <a:r>
              <a:rPr lang="en-IN" dirty="0"/>
              <a:t>attribute is not required as JavaScript is the default scripting language in HTML.</a:t>
            </a:r>
          </a:p>
          <a:p>
            <a:pPr lvl="1"/>
            <a:r>
              <a:rPr lang="en-IN" dirty="0"/>
              <a:t>The </a:t>
            </a:r>
            <a:r>
              <a:rPr lang="en-IN" b="1" dirty="0"/>
              <a:t>&lt;script&gt; </a:t>
            </a:r>
            <a:r>
              <a:rPr lang="en-IN" dirty="0"/>
              <a:t>tag can be placed in the </a:t>
            </a:r>
            <a:r>
              <a:rPr lang="en-IN" b="1" dirty="0"/>
              <a:t>&lt;body&gt; </a:t>
            </a:r>
            <a:r>
              <a:rPr lang="en-IN" dirty="0"/>
              <a:t>or in the </a:t>
            </a:r>
            <a:r>
              <a:rPr lang="en-IN" b="1" dirty="0"/>
              <a:t>&lt;head&gt; </a:t>
            </a:r>
            <a:r>
              <a:rPr lang="en-IN" dirty="0"/>
              <a:t>or in </a:t>
            </a:r>
            <a:r>
              <a:rPr lang="en-IN" b="1" dirty="0"/>
              <a:t>both </a:t>
            </a:r>
            <a:r>
              <a:rPr lang="en-IN" dirty="0"/>
              <a:t>sections of the HTML page.</a:t>
            </a:r>
          </a:p>
        </p:txBody>
      </p:sp>
    </p:spTree>
    <p:extLst>
      <p:ext uri="{BB962C8B-B14F-4D97-AF65-F5344CB8AC3E}">
        <p14:creationId xmlns:p14="http://schemas.microsoft.com/office/powerpoint/2010/main" val="2975689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8BA3-C340-8EF1-2DC4-29D114F7AC14}"/>
              </a:ext>
            </a:extLst>
          </p:cNvPr>
          <p:cNvSpPr>
            <a:spLocks noGrp="1"/>
          </p:cNvSpPr>
          <p:nvPr>
            <p:ph type="title"/>
          </p:nvPr>
        </p:nvSpPr>
        <p:spPr/>
        <p:txBody>
          <a:bodyPr/>
          <a:lstStyle/>
          <a:p>
            <a:r>
              <a:rPr lang="en-IN" dirty="0"/>
              <a:t>Accessing Elements</a:t>
            </a:r>
          </a:p>
        </p:txBody>
      </p:sp>
      <p:sp>
        <p:nvSpPr>
          <p:cNvPr id="3" name="Content Placeholder 2">
            <a:extLst>
              <a:ext uri="{FF2B5EF4-FFF2-40B4-BE49-F238E27FC236}">
                <a16:creationId xmlns:a16="http://schemas.microsoft.com/office/drawing/2014/main" id="{A0465FF4-D91C-75C8-A741-9BD6CDFFE7E1}"/>
              </a:ext>
            </a:extLst>
          </p:cNvPr>
          <p:cNvSpPr>
            <a:spLocks noGrp="1"/>
          </p:cNvSpPr>
          <p:nvPr>
            <p:ph idx="1"/>
          </p:nvPr>
        </p:nvSpPr>
        <p:spPr/>
        <p:txBody>
          <a:bodyPr/>
          <a:lstStyle/>
          <a:p>
            <a:r>
              <a:rPr lang="en-IN" dirty="0"/>
              <a:t>The array element is accessed by referencing the array’s index.</a:t>
            </a:r>
          </a:p>
          <a:p>
            <a:r>
              <a:rPr lang="en-IN" dirty="0"/>
              <a:t>During creation, JavaScript assigns an index to every value of the array.</a:t>
            </a:r>
          </a:p>
          <a:p>
            <a:pPr lvl="1"/>
            <a:r>
              <a:rPr lang="en-IN" dirty="0"/>
              <a:t>The first value is assigned the position of 0, the second 1 and so on.</a:t>
            </a:r>
          </a:p>
          <a:p>
            <a:endParaRPr lang="en-IN" dirty="0"/>
          </a:p>
        </p:txBody>
      </p:sp>
      <p:pic>
        <p:nvPicPr>
          <p:cNvPr id="5" name="Picture 4">
            <a:extLst>
              <a:ext uri="{FF2B5EF4-FFF2-40B4-BE49-F238E27FC236}">
                <a16:creationId xmlns:a16="http://schemas.microsoft.com/office/drawing/2014/main" id="{430FE1A8-7789-1F90-2639-DE311FA4DB00}"/>
              </a:ext>
            </a:extLst>
          </p:cNvPr>
          <p:cNvPicPr>
            <a:picLocks noChangeAspect="1"/>
          </p:cNvPicPr>
          <p:nvPr/>
        </p:nvPicPr>
        <p:blipFill rotWithShape="1">
          <a:blip r:embed="rId2"/>
          <a:srcRect l="15368" t="12699" r="36177" b="50000"/>
          <a:stretch/>
        </p:blipFill>
        <p:spPr>
          <a:xfrm>
            <a:off x="1451579" y="3306345"/>
            <a:ext cx="5281781" cy="2160000"/>
          </a:xfrm>
          <a:prstGeom prst="rect">
            <a:avLst/>
          </a:prstGeom>
        </p:spPr>
      </p:pic>
    </p:spTree>
    <p:extLst>
      <p:ext uri="{BB962C8B-B14F-4D97-AF65-F5344CB8AC3E}">
        <p14:creationId xmlns:p14="http://schemas.microsoft.com/office/powerpoint/2010/main" val="2003915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F0D51-0C34-2301-2D45-AC6456A5B21C}"/>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Changing an Array Element</a:t>
            </a:r>
            <a:endParaRPr lang="en-IN" dirty="0"/>
          </a:p>
        </p:txBody>
      </p:sp>
      <p:sp>
        <p:nvSpPr>
          <p:cNvPr id="3" name="Content Placeholder 2">
            <a:extLst>
              <a:ext uri="{FF2B5EF4-FFF2-40B4-BE49-F238E27FC236}">
                <a16:creationId xmlns:a16="http://schemas.microsoft.com/office/drawing/2014/main" id="{30965B6E-57B3-191F-CA79-0066F065E53D}"/>
              </a:ext>
            </a:extLst>
          </p:cNvPr>
          <p:cNvSpPr>
            <a:spLocks noGrp="1"/>
          </p:cNvSpPr>
          <p:nvPr>
            <p:ph idx="1"/>
          </p:nvPr>
        </p:nvSpPr>
        <p:spPr/>
        <p:txBody>
          <a:bodyPr/>
          <a:lstStyle/>
          <a:p>
            <a:r>
              <a:rPr lang="en-IN" dirty="0"/>
              <a:t>The elements in an array can be overwritten (changed).</a:t>
            </a:r>
          </a:p>
          <a:p>
            <a:endParaRPr lang="en-IN" dirty="0"/>
          </a:p>
        </p:txBody>
      </p:sp>
      <p:pic>
        <p:nvPicPr>
          <p:cNvPr id="5" name="Picture 4">
            <a:extLst>
              <a:ext uri="{FF2B5EF4-FFF2-40B4-BE49-F238E27FC236}">
                <a16:creationId xmlns:a16="http://schemas.microsoft.com/office/drawing/2014/main" id="{60246E51-E69C-DD22-CC27-B6CFBD138EFE}"/>
              </a:ext>
            </a:extLst>
          </p:cNvPr>
          <p:cNvPicPr>
            <a:picLocks noChangeAspect="1"/>
          </p:cNvPicPr>
          <p:nvPr/>
        </p:nvPicPr>
        <p:blipFill rotWithShape="1">
          <a:blip r:embed="rId2"/>
          <a:srcRect l="15588" t="12699" r="35220" b="39135"/>
          <a:stretch/>
        </p:blipFill>
        <p:spPr>
          <a:xfrm>
            <a:off x="1451579" y="2585018"/>
            <a:ext cx="5536553" cy="2880000"/>
          </a:xfrm>
          <a:prstGeom prst="rect">
            <a:avLst/>
          </a:prstGeom>
        </p:spPr>
      </p:pic>
    </p:spTree>
    <p:extLst>
      <p:ext uri="{BB962C8B-B14F-4D97-AF65-F5344CB8AC3E}">
        <p14:creationId xmlns:p14="http://schemas.microsoft.com/office/powerpoint/2010/main" val="12236922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A86E-D349-91C7-6160-6E5FD52BD969}"/>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Changing an Array Element</a:t>
            </a:r>
            <a:endParaRPr lang="en-IN" dirty="0"/>
          </a:p>
        </p:txBody>
      </p:sp>
      <p:sp>
        <p:nvSpPr>
          <p:cNvPr id="3" name="Content Placeholder 2">
            <a:extLst>
              <a:ext uri="{FF2B5EF4-FFF2-40B4-BE49-F238E27FC236}">
                <a16:creationId xmlns:a16="http://schemas.microsoft.com/office/drawing/2014/main" id="{655A3F6C-0B27-8D8B-F407-6C7A33B48C35}"/>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dirty="0"/>
              <a:t>Not the right way to add values to the array.</a:t>
            </a:r>
          </a:p>
        </p:txBody>
      </p:sp>
      <p:pic>
        <p:nvPicPr>
          <p:cNvPr id="5" name="Picture 4">
            <a:extLst>
              <a:ext uri="{FF2B5EF4-FFF2-40B4-BE49-F238E27FC236}">
                <a16:creationId xmlns:a16="http://schemas.microsoft.com/office/drawing/2014/main" id="{3642CA3D-8F2F-BD8C-5BAE-CF3E3DB61D16}"/>
              </a:ext>
            </a:extLst>
          </p:cNvPr>
          <p:cNvPicPr>
            <a:picLocks noChangeAspect="1"/>
          </p:cNvPicPr>
          <p:nvPr/>
        </p:nvPicPr>
        <p:blipFill rotWithShape="1">
          <a:blip r:embed="rId2"/>
          <a:srcRect l="15588" t="60450" r="36839" b="11177"/>
          <a:stretch/>
        </p:blipFill>
        <p:spPr>
          <a:xfrm>
            <a:off x="1451579" y="2015732"/>
            <a:ext cx="9089553" cy="2880000"/>
          </a:xfrm>
          <a:prstGeom prst="rect">
            <a:avLst/>
          </a:prstGeom>
        </p:spPr>
      </p:pic>
    </p:spTree>
    <p:extLst>
      <p:ext uri="{BB962C8B-B14F-4D97-AF65-F5344CB8AC3E}">
        <p14:creationId xmlns:p14="http://schemas.microsoft.com/office/powerpoint/2010/main" val="1688891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BFD63-C039-39CF-2110-DC948CAA4491}"/>
              </a:ext>
            </a:extLst>
          </p:cNvPr>
          <p:cNvSpPr>
            <a:spLocks noGrp="1"/>
          </p:cNvSpPr>
          <p:nvPr>
            <p:ph type="title"/>
          </p:nvPr>
        </p:nvSpPr>
        <p:spPr/>
        <p:txBody>
          <a:bodyPr/>
          <a:lstStyle/>
          <a:p>
            <a:r>
              <a:rPr lang="en-IN" dirty="0"/>
              <a:t>Arrays are Objects</a:t>
            </a:r>
          </a:p>
        </p:txBody>
      </p:sp>
      <p:sp>
        <p:nvSpPr>
          <p:cNvPr id="3" name="Content Placeholder 2">
            <a:extLst>
              <a:ext uri="{FF2B5EF4-FFF2-40B4-BE49-F238E27FC236}">
                <a16:creationId xmlns:a16="http://schemas.microsoft.com/office/drawing/2014/main" id="{ED4D2714-EE65-2C63-BB8E-84E20F040694}"/>
              </a:ext>
            </a:extLst>
          </p:cNvPr>
          <p:cNvSpPr>
            <a:spLocks noGrp="1"/>
          </p:cNvSpPr>
          <p:nvPr>
            <p:ph idx="1"/>
          </p:nvPr>
        </p:nvSpPr>
        <p:spPr/>
        <p:txBody>
          <a:bodyPr/>
          <a:lstStyle/>
          <a:p>
            <a:r>
              <a:rPr lang="en-IN" dirty="0"/>
              <a:t>Arrays are special type of objects.</a:t>
            </a:r>
          </a:p>
          <a:p>
            <a:r>
              <a:rPr lang="en-IN" dirty="0"/>
              <a:t>The </a:t>
            </a:r>
            <a:r>
              <a:rPr lang="en-IN" b="1" i="1" dirty="0"/>
              <a:t>typeof</a:t>
            </a:r>
            <a:r>
              <a:rPr lang="en-IN" i="1" dirty="0"/>
              <a:t> </a:t>
            </a:r>
            <a:r>
              <a:rPr lang="en-IN" dirty="0"/>
              <a:t>operator in JavaScript returns </a:t>
            </a:r>
            <a:r>
              <a:rPr lang="en-IN" b="1" i="1" dirty="0"/>
              <a:t>object</a:t>
            </a:r>
            <a:r>
              <a:rPr lang="en-IN" dirty="0"/>
              <a:t> for arrays.</a:t>
            </a:r>
          </a:p>
          <a:p>
            <a:endParaRPr lang="en-IN" i="1" dirty="0"/>
          </a:p>
        </p:txBody>
      </p:sp>
      <p:pic>
        <p:nvPicPr>
          <p:cNvPr id="5" name="Picture 4">
            <a:extLst>
              <a:ext uri="{FF2B5EF4-FFF2-40B4-BE49-F238E27FC236}">
                <a16:creationId xmlns:a16="http://schemas.microsoft.com/office/drawing/2014/main" id="{EA829C95-DC06-51F2-FE2C-33945FCEC1A0}"/>
              </a:ext>
            </a:extLst>
          </p:cNvPr>
          <p:cNvPicPr>
            <a:picLocks noChangeAspect="1"/>
          </p:cNvPicPr>
          <p:nvPr/>
        </p:nvPicPr>
        <p:blipFill rotWithShape="1">
          <a:blip r:embed="rId2"/>
          <a:srcRect l="15515" t="12422" r="36544" b="63356"/>
          <a:stretch/>
        </p:blipFill>
        <p:spPr>
          <a:xfrm>
            <a:off x="1451578" y="3056964"/>
            <a:ext cx="6706286" cy="1800000"/>
          </a:xfrm>
          <a:prstGeom prst="rect">
            <a:avLst/>
          </a:prstGeom>
        </p:spPr>
      </p:pic>
    </p:spTree>
    <p:extLst>
      <p:ext uri="{BB962C8B-B14F-4D97-AF65-F5344CB8AC3E}">
        <p14:creationId xmlns:p14="http://schemas.microsoft.com/office/powerpoint/2010/main" val="1708475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E74B-B8CE-248F-588A-ED2A2C7A3620}"/>
              </a:ext>
            </a:extLst>
          </p:cNvPr>
          <p:cNvSpPr>
            <a:spLocks noGrp="1"/>
          </p:cNvSpPr>
          <p:nvPr>
            <p:ph type="title"/>
          </p:nvPr>
        </p:nvSpPr>
        <p:spPr/>
        <p:txBody>
          <a:bodyPr/>
          <a:lstStyle/>
          <a:p>
            <a:r>
              <a:rPr lang="en-IN" dirty="0"/>
              <a:t>Array Properties</a:t>
            </a:r>
          </a:p>
        </p:txBody>
      </p:sp>
      <p:sp>
        <p:nvSpPr>
          <p:cNvPr id="3" name="Content Placeholder 2">
            <a:extLst>
              <a:ext uri="{FF2B5EF4-FFF2-40B4-BE49-F238E27FC236}">
                <a16:creationId xmlns:a16="http://schemas.microsoft.com/office/drawing/2014/main" id="{DB171045-8DC3-4E8A-8595-3D2223E18B0F}"/>
              </a:ext>
            </a:extLst>
          </p:cNvPr>
          <p:cNvSpPr>
            <a:spLocks noGrp="1"/>
          </p:cNvSpPr>
          <p:nvPr>
            <p:ph idx="1"/>
          </p:nvPr>
        </p:nvSpPr>
        <p:spPr/>
        <p:txBody>
          <a:bodyPr/>
          <a:lstStyle/>
          <a:p>
            <a:r>
              <a:rPr lang="en-IN" dirty="0"/>
              <a:t>Properties are values of an object.</a:t>
            </a:r>
          </a:p>
          <a:p>
            <a:r>
              <a:rPr lang="en-IN" dirty="0"/>
              <a:t>The </a:t>
            </a:r>
            <a:r>
              <a:rPr lang="en-IN" b="1" dirty="0"/>
              <a:t>length</a:t>
            </a:r>
            <a:r>
              <a:rPr lang="en-IN" dirty="0"/>
              <a:t> property.</a:t>
            </a:r>
          </a:p>
          <a:p>
            <a:pPr lvl="1"/>
            <a:r>
              <a:rPr lang="en-IN" dirty="0"/>
              <a:t>Returns the number of values that the array has.</a:t>
            </a:r>
          </a:p>
          <a:p>
            <a:endParaRPr lang="en-IN" dirty="0"/>
          </a:p>
          <a:p>
            <a:endParaRPr lang="en-IN" dirty="0"/>
          </a:p>
        </p:txBody>
      </p:sp>
      <p:pic>
        <p:nvPicPr>
          <p:cNvPr id="5" name="Picture 4">
            <a:extLst>
              <a:ext uri="{FF2B5EF4-FFF2-40B4-BE49-F238E27FC236}">
                <a16:creationId xmlns:a16="http://schemas.microsoft.com/office/drawing/2014/main" id="{F52FB3CD-2235-282F-8DFF-63F73771E43D}"/>
              </a:ext>
            </a:extLst>
          </p:cNvPr>
          <p:cNvPicPr>
            <a:picLocks noChangeAspect="1"/>
          </p:cNvPicPr>
          <p:nvPr/>
        </p:nvPicPr>
        <p:blipFill rotWithShape="1">
          <a:blip r:embed="rId2"/>
          <a:srcRect l="15441" t="12560" r="48824" b="55883"/>
          <a:stretch/>
        </p:blipFill>
        <p:spPr>
          <a:xfrm>
            <a:off x="1451579" y="3306345"/>
            <a:ext cx="4604209" cy="2160000"/>
          </a:xfrm>
          <a:prstGeom prst="rect">
            <a:avLst/>
          </a:prstGeom>
        </p:spPr>
      </p:pic>
      <p:pic>
        <p:nvPicPr>
          <p:cNvPr id="7" name="Picture 6">
            <a:extLst>
              <a:ext uri="{FF2B5EF4-FFF2-40B4-BE49-F238E27FC236}">
                <a16:creationId xmlns:a16="http://schemas.microsoft.com/office/drawing/2014/main" id="{FB8095CD-33F4-4737-E175-64307E5133BE}"/>
              </a:ext>
            </a:extLst>
          </p:cNvPr>
          <p:cNvPicPr>
            <a:picLocks noChangeAspect="1"/>
          </p:cNvPicPr>
          <p:nvPr/>
        </p:nvPicPr>
        <p:blipFill rotWithShape="1">
          <a:blip r:embed="rId3"/>
          <a:srcRect l="15515" t="12560" r="49338" b="62942"/>
          <a:stretch/>
        </p:blipFill>
        <p:spPr>
          <a:xfrm>
            <a:off x="6193841" y="3486345"/>
            <a:ext cx="4861013" cy="1800000"/>
          </a:xfrm>
          <a:prstGeom prst="rect">
            <a:avLst/>
          </a:prstGeom>
        </p:spPr>
      </p:pic>
    </p:spTree>
    <p:extLst>
      <p:ext uri="{BB962C8B-B14F-4D97-AF65-F5344CB8AC3E}">
        <p14:creationId xmlns:p14="http://schemas.microsoft.com/office/powerpoint/2010/main" val="23548565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ABD8-329D-5DE3-63FC-364E06060A09}"/>
              </a:ext>
            </a:extLst>
          </p:cNvPr>
          <p:cNvSpPr>
            <a:spLocks noGrp="1"/>
          </p:cNvSpPr>
          <p:nvPr>
            <p:ph type="title"/>
          </p:nvPr>
        </p:nvSpPr>
        <p:spPr/>
        <p:txBody>
          <a:bodyPr/>
          <a:lstStyle/>
          <a:p>
            <a:r>
              <a:rPr lang="en-IN" dirty="0"/>
              <a:t>Array Properties</a:t>
            </a:r>
          </a:p>
        </p:txBody>
      </p:sp>
      <p:sp>
        <p:nvSpPr>
          <p:cNvPr id="3" name="Content Placeholder 2">
            <a:extLst>
              <a:ext uri="{FF2B5EF4-FFF2-40B4-BE49-F238E27FC236}">
                <a16:creationId xmlns:a16="http://schemas.microsoft.com/office/drawing/2014/main" id="{EC71F151-8139-2B97-B8F5-154DC86AA453}"/>
              </a:ext>
            </a:extLst>
          </p:cNvPr>
          <p:cNvSpPr>
            <a:spLocks noGrp="1"/>
          </p:cNvSpPr>
          <p:nvPr>
            <p:ph idx="1"/>
          </p:nvPr>
        </p:nvSpPr>
        <p:spPr/>
        <p:txBody>
          <a:bodyPr/>
          <a:lstStyle/>
          <a:p>
            <a:r>
              <a:rPr lang="en-IN" dirty="0"/>
              <a:t>Accessing the last element in the array.</a:t>
            </a:r>
          </a:p>
          <a:p>
            <a:pPr lvl="1"/>
            <a:r>
              <a:rPr lang="en-IN" dirty="0"/>
              <a:t>Last element index = length – 1.</a:t>
            </a:r>
          </a:p>
          <a:p>
            <a:pPr lvl="1"/>
            <a:endParaRPr lang="en-IN" dirty="0"/>
          </a:p>
        </p:txBody>
      </p:sp>
      <p:pic>
        <p:nvPicPr>
          <p:cNvPr id="5" name="Picture 4">
            <a:extLst>
              <a:ext uri="{FF2B5EF4-FFF2-40B4-BE49-F238E27FC236}">
                <a16:creationId xmlns:a16="http://schemas.microsoft.com/office/drawing/2014/main" id="{8D5E03B7-B1FC-BE1D-F6DF-5B7CB3E3FCDD}"/>
              </a:ext>
            </a:extLst>
          </p:cNvPr>
          <p:cNvPicPr>
            <a:picLocks noChangeAspect="1"/>
          </p:cNvPicPr>
          <p:nvPr/>
        </p:nvPicPr>
        <p:blipFill rotWithShape="1">
          <a:blip r:embed="rId2"/>
          <a:srcRect l="15662" t="12560" r="42720" b="50000"/>
          <a:stretch/>
        </p:blipFill>
        <p:spPr>
          <a:xfrm>
            <a:off x="1451579" y="2946345"/>
            <a:ext cx="5272900" cy="2520000"/>
          </a:xfrm>
          <a:prstGeom prst="rect">
            <a:avLst/>
          </a:prstGeom>
        </p:spPr>
      </p:pic>
    </p:spTree>
    <p:extLst>
      <p:ext uri="{BB962C8B-B14F-4D97-AF65-F5344CB8AC3E}">
        <p14:creationId xmlns:p14="http://schemas.microsoft.com/office/powerpoint/2010/main" val="2593888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6AA4-7128-BCD1-2E28-76DA9269A778}"/>
              </a:ext>
            </a:extLst>
          </p:cNvPr>
          <p:cNvSpPr>
            <a:spLocks noGrp="1"/>
          </p:cNvSpPr>
          <p:nvPr>
            <p:ph type="title"/>
          </p:nvPr>
        </p:nvSpPr>
        <p:spPr/>
        <p:txBody>
          <a:bodyPr/>
          <a:lstStyle/>
          <a:p>
            <a:r>
              <a:rPr lang="en-IN" dirty="0"/>
              <a:t>Array Methods</a:t>
            </a:r>
          </a:p>
        </p:txBody>
      </p:sp>
      <p:sp>
        <p:nvSpPr>
          <p:cNvPr id="3" name="Content Placeholder 2">
            <a:extLst>
              <a:ext uri="{FF2B5EF4-FFF2-40B4-BE49-F238E27FC236}">
                <a16:creationId xmlns:a16="http://schemas.microsoft.com/office/drawing/2014/main" id="{9DA230C0-88EB-EC40-420E-2F5AE65BA5D9}"/>
              </a:ext>
            </a:extLst>
          </p:cNvPr>
          <p:cNvSpPr>
            <a:spLocks noGrp="1"/>
          </p:cNvSpPr>
          <p:nvPr>
            <p:ph idx="1"/>
          </p:nvPr>
        </p:nvSpPr>
        <p:spPr/>
        <p:txBody>
          <a:bodyPr/>
          <a:lstStyle/>
          <a:p>
            <a:r>
              <a:rPr lang="en-IN" dirty="0"/>
              <a:t>Methods are functions on an object.</a:t>
            </a:r>
          </a:p>
          <a:p>
            <a:r>
              <a:rPr lang="en-IN" dirty="0"/>
              <a:t>Methods perform an action.</a:t>
            </a:r>
          </a:p>
        </p:txBody>
      </p:sp>
    </p:spTree>
    <p:extLst>
      <p:ext uri="{BB962C8B-B14F-4D97-AF65-F5344CB8AC3E}">
        <p14:creationId xmlns:p14="http://schemas.microsoft.com/office/powerpoint/2010/main" val="207405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9F0E-B450-15E1-3536-F3DEF233BCE8}"/>
              </a:ext>
            </a:extLst>
          </p:cNvPr>
          <p:cNvSpPr>
            <a:spLocks noGrp="1"/>
          </p:cNvSpPr>
          <p:nvPr>
            <p:ph type="title"/>
          </p:nvPr>
        </p:nvSpPr>
        <p:spPr/>
        <p:txBody>
          <a:bodyPr/>
          <a:lstStyle/>
          <a:p>
            <a:r>
              <a:rPr lang="en-IN" dirty="0"/>
              <a:t>Adding elements to an array</a:t>
            </a:r>
          </a:p>
        </p:txBody>
      </p:sp>
      <p:sp>
        <p:nvSpPr>
          <p:cNvPr id="3" name="Content Placeholder 2">
            <a:extLst>
              <a:ext uri="{FF2B5EF4-FFF2-40B4-BE49-F238E27FC236}">
                <a16:creationId xmlns:a16="http://schemas.microsoft.com/office/drawing/2014/main" id="{4E3487AD-72CA-850D-20A7-117D924D6A0F}"/>
              </a:ext>
            </a:extLst>
          </p:cNvPr>
          <p:cNvSpPr>
            <a:spLocks noGrp="1"/>
          </p:cNvSpPr>
          <p:nvPr>
            <p:ph idx="1"/>
          </p:nvPr>
        </p:nvSpPr>
        <p:spPr/>
        <p:txBody>
          <a:bodyPr/>
          <a:lstStyle/>
          <a:p>
            <a:r>
              <a:rPr lang="en-IN" b="1" i="1" dirty="0"/>
              <a:t>push() </a:t>
            </a:r>
            <a:r>
              <a:rPr lang="en-IN" dirty="0"/>
              <a:t>method</a:t>
            </a:r>
          </a:p>
          <a:p>
            <a:pPr lvl="1"/>
            <a:r>
              <a:rPr lang="en-IN" dirty="0"/>
              <a:t>The new value gets added to the end of the array.</a:t>
            </a:r>
          </a:p>
          <a:p>
            <a:pPr lvl="1"/>
            <a:r>
              <a:rPr lang="en-IN" dirty="0"/>
              <a:t>The </a:t>
            </a:r>
            <a:r>
              <a:rPr lang="en-IN" b="1" i="1" dirty="0"/>
              <a:t>push() </a:t>
            </a:r>
            <a:r>
              <a:rPr lang="en-IN" dirty="0"/>
              <a:t>method returns the new length of the array.</a:t>
            </a:r>
          </a:p>
          <a:p>
            <a:pPr lvl="2"/>
            <a:endParaRPr lang="en-IN" b="1" i="1" dirty="0"/>
          </a:p>
          <a:p>
            <a:endParaRPr lang="en-IN" dirty="0"/>
          </a:p>
        </p:txBody>
      </p:sp>
      <p:pic>
        <p:nvPicPr>
          <p:cNvPr id="5" name="Picture 4">
            <a:extLst>
              <a:ext uri="{FF2B5EF4-FFF2-40B4-BE49-F238E27FC236}">
                <a16:creationId xmlns:a16="http://schemas.microsoft.com/office/drawing/2014/main" id="{13743683-20F2-96F9-6CB0-DCE72C260B3E}"/>
              </a:ext>
            </a:extLst>
          </p:cNvPr>
          <p:cNvPicPr>
            <a:picLocks noChangeAspect="1"/>
          </p:cNvPicPr>
          <p:nvPr/>
        </p:nvPicPr>
        <p:blipFill rotWithShape="1">
          <a:blip r:embed="rId2"/>
          <a:srcRect l="15441" t="12560" r="40883" b="46194"/>
          <a:stretch/>
        </p:blipFill>
        <p:spPr>
          <a:xfrm>
            <a:off x="7454854" y="2015732"/>
            <a:ext cx="3600000" cy="1806050"/>
          </a:xfrm>
          <a:prstGeom prst="rect">
            <a:avLst/>
          </a:prstGeom>
        </p:spPr>
      </p:pic>
    </p:spTree>
    <p:extLst>
      <p:ext uri="{BB962C8B-B14F-4D97-AF65-F5344CB8AC3E}">
        <p14:creationId xmlns:p14="http://schemas.microsoft.com/office/powerpoint/2010/main" val="19082506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3CAC-06C6-390E-5181-E4FEE6BBC86B}"/>
              </a:ext>
            </a:extLst>
          </p:cNvPr>
          <p:cNvSpPr>
            <a:spLocks noGrp="1"/>
          </p:cNvSpPr>
          <p:nvPr>
            <p:ph type="title"/>
          </p:nvPr>
        </p:nvSpPr>
        <p:spPr/>
        <p:txBody>
          <a:bodyPr/>
          <a:lstStyle/>
          <a:p>
            <a:r>
              <a:rPr lang="en-IN" dirty="0"/>
              <a:t>Adding elements to an array</a:t>
            </a:r>
          </a:p>
        </p:txBody>
      </p:sp>
      <p:sp>
        <p:nvSpPr>
          <p:cNvPr id="3" name="Content Placeholder 2">
            <a:extLst>
              <a:ext uri="{FF2B5EF4-FFF2-40B4-BE49-F238E27FC236}">
                <a16:creationId xmlns:a16="http://schemas.microsoft.com/office/drawing/2014/main" id="{E3CBEE15-7902-442C-422B-BBC3F0A9B979}"/>
              </a:ext>
            </a:extLst>
          </p:cNvPr>
          <p:cNvSpPr>
            <a:spLocks noGrp="1"/>
          </p:cNvSpPr>
          <p:nvPr>
            <p:ph idx="1"/>
          </p:nvPr>
        </p:nvSpPr>
        <p:spPr/>
        <p:txBody>
          <a:bodyPr/>
          <a:lstStyle/>
          <a:p>
            <a:r>
              <a:rPr lang="en-IN" b="1" i="1" dirty="0"/>
              <a:t>splice() </a:t>
            </a:r>
            <a:r>
              <a:rPr lang="en-IN" i="1" dirty="0"/>
              <a:t>method</a:t>
            </a:r>
          </a:p>
          <a:p>
            <a:pPr lvl="1"/>
            <a:r>
              <a:rPr lang="en-IN" dirty="0"/>
              <a:t>To add an element at a specified index.</a:t>
            </a:r>
          </a:p>
          <a:p>
            <a:pPr lvl="1"/>
            <a:r>
              <a:rPr lang="en-IN" dirty="0"/>
              <a:t>The method takes 2 parameters:</a:t>
            </a:r>
          </a:p>
          <a:p>
            <a:pPr lvl="2"/>
            <a:r>
              <a:rPr lang="en-IN" dirty="0"/>
              <a:t>Index of the array on which we want to insert.</a:t>
            </a:r>
          </a:p>
          <a:p>
            <a:pPr lvl="2"/>
            <a:r>
              <a:rPr lang="en-IN" dirty="0"/>
              <a:t>Number of elements to be deleted starting at the index.</a:t>
            </a:r>
          </a:p>
          <a:p>
            <a:pPr lvl="2"/>
            <a:r>
              <a:rPr lang="en-IN" dirty="0"/>
              <a:t>The new elements to be inserted.</a:t>
            </a:r>
          </a:p>
          <a:p>
            <a:pPr lvl="2"/>
            <a:endParaRPr lang="en-IN" dirty="0"/>
          </a:p>
          <a:p>
            <a:pPr lvl="1"/>
            <a:endParaRPr lang="en-IN" dirty="0"/>
          </a:p>
        </p:txBody>
      </p:sp>
      <p:pic>
        <p:nvPicPr>
          <p:cNvPr id="5" name="Picture 4">
            <a:extLst>
              <a:ext uri="{FF2B5EF4-FFF2-40B4-BE49-F238E27FC236}">
                <a16:creationId xmlns:a16="http://schemas.microsoft.com/office/drawing/2014/main" id="{37E94F0D-7AD9-D47A-F8EE-8BD2F6F2C947}"/>
              </a:ext>
            </a:extLst>
          </p:cNvPr>
          <p:cNvPicPr>
            <a:picLocks noChangeAspect="1"/>
          </p:cNvPicPr>
          <p:nvPr/>
        </p:nvPicPr>
        <p:blipFill rotWithShape="1">
          <a:blip r:embed="rId2"/>
          <a:srcRect l="15441" t="12560" r="42500" b="48547"/>
          <a:stretch/>
        </p:blipFill>
        <p:spPr>
          <a:xfrm>
            <a:off x="7454854" y="2015732"/>
            <a:ext cx="3600000" cy="1768541"/>
          </a:xfrm>
          <a:prstGeom prst="rect">
            <a:avLst/>
          </a:prstGeom>
        </p:spPr>
      </p:pic>
      <p:pic>
        <p:nvPicPr>
          <p:cNvPr id="7" name="Picture 6">
            <a:extLst>
              <a:ext uri="{FF2B5EF4-FFF2-40B4-BE49-F238E27FC236}">
                <a16:creationId xmlns:a16="http://schemas.microsoft.com/office/drawing/2014/main" id="{253B7AF8-D73A-EC30-22E3-1E76953F577C}"/>
              </a:ext>
            </a:extLst>
          </p:cNvPr>
          <p:cNvPicPr>
            <a:picLocks noChangeAspect="1"/>
          </p:cNvPicPr>
          <p:nvPr/>
        </p:nvPicPr>
        <p:blipFill rotWithShape="1">
          <a:blip r:embed="rId3"/>
          <a:srcRect l="15588" t="12560" r="49486" b="48824"/>
          <a:stretch/>
        </p:blipFill>
        <p:spPr>
          <a:xfrm>
            <a:off x="7454854" y="3851309"/>
            <a:ext cx="2635485" cy="1548000"/>
          </a:xfrm>
          <a:prstGeom prst="rect">
            <a:avLst/>
          </a:prstGeom>
        </p:spPr>
      </p:pic>
    </p:spTree>
    <p:extLst>
      <p:ext uri="{BB962C8B-B14F-4D97-AF65-F5344CB8AC3E}">
        <p14:creationId xmlns:p14="http://schemas.microsoft.com/office/powerpoint/2010/main" val="32445920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7B8D-3580-18FA-7E18-F3250098124F}"/>
              </a:ext>
            </a:extLst>
          </p:cNvPr>
          <p:cNvSpPr>
            <a:spLocks noGrp="1"/>
          </p:cNvSpPr>
          <p:nvPr>
            <p:ph type="title"/>
          </p:nvPr>
        </p:nvSpPr>
        <p:spPr/>
        <p:txBody>
          <a:bodyPr/>
          <a:lstStyle/>
          <a:p>
            <a:r>
              <a:rPr lang="en-IN" dirty="0"/>
              <a:t>Adding elements to an array</a:t>
            </a:r>
          </a:p>
        </p:txBody>
      </p:sp>
      <p:sp>
        <p:nvSpPr>
          <p:cNvPr id="3" name="Content Placeholder 2">
            <a:extLst>
              <a:ext uri="{FF2B5EF4-FFF2-40B4-BE49-F238E27FC236}">
                <a16:creationId xmlns:a16="http://schemas.microsoft.com/office/drawing/2014/main" id="{F6F57D57-4315-6BBB-9564-3088D6E72DD5}"/>
              </a:ext>
            </a:extLst>
          </p:cNvPr>
          <p:cNvSpPr>
            <a:spLocks noGrp="1"/>
          </p:cNvSpPr>
          <p:nvPr>
            <p:ph idx="1"/>
          </p:nvPr>
        </p:nvSpPr>
        <p:spPr/>
        <p:txBody>
          <a:bodyPr/>
          <a:lstStyle/>
          <a:p>
            <a:r>
              <a:rPr lang="en-IN" b="1" i="1" dirty="0"/>
              <a:t>concat() </a:t>
            </a:r>
            <a:r>
              <a:rPr lang="en-IN" dirty="0"/>
              <a:t>method</a:t>
            </a:r>
          </a:p>
          <a:p>
            <a:pPr lvl="1"/>
            <a:r>
              <a:rPr lang="en-IN" dirty="0"/>
              <a:t>To add an array to the existing array.</a:t>
            </a:r>
          </a:p>
          <a:p>
            <a:pPr lvl="1"/>
            <a:endParaRPr lang="en-IN" dirty="0"/>
          </a:p>
        </p:txBody>
      </p:sp>
      <p:pic>
        <p:nvPicPr>
          <p:cNvPr id="5" name="Picture 4">
            <a:extLst>
              <a:ext uri="{FF2B5EF4-FFF2-40B4-BE49-F238E27FC236}">
                <a16:creationId xmlns:a16="http://schemas.microsoft.com/office/drawing/2014/main" id="{D86EAE49-7229-E8AE-99DC-0BCEE7E99EEC}"/>
              </a:ext>
            </a:extLst>
          </p:cNvPr>
          <p:cNvPicPr>
            <a:picLocks noChangeAspect="1"/>
          </p:cNvPicPr>
          <p:nvPr/>
        </p:nvPicPr>
        <p:blipFill rotWithShape="1">
          <a:blip r:embed="rId2"/>
          <a:srcRect l="15441" t="12699" r="40809" b="55882"/>
          <a:stretch/>
        </p:blipFill>
        <p:spPr>
          <a:xfrm>
            <a:off x="5720854" y="2015732"/>
            <a:ext cx="5334000" cy="2034988"/>
          </a:xfrm>
          <a:prstGeom prst="rect">
            <a:avLst/>
          </a:prstGeom>
        </p:spPr>
      </p:pic>
    </p:spTree>
    <p:extLst>
      <p:ext uri="{BB962C8B-B14F-4D97-AF65-F5344CB8AC3E}">
        <p14:creationId xmlns:p14="http://schemas.microsoft.com/office/powerpoint/2010/main" val="716961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58E33-9AC2-4FCD-1531-CFDC93E7FB72}"/>
              </a:ext>
            </a:extLst>
          </p:cNvPr>
          <p:cNvSpPr>
            <a:spLocks noGrp="1"/>
          </p:cNvSpPr>
          <p:nvPr>
            <p:ph type="title"/>
          </p:nvPr>
        </p:nvSpPr>
        <p:spPr/>
        <p:txBody>
          <a:bodyPr/>
          <a:lstStyle/>
          <a:p>
            <a:r>
              <a:rPr lang="en-IN" dirty="0"/>
              <a:t>Adding javascript in html</a:t>
            </a:r>
          </a:p>
        </p:txBody>
      </p:sp>
      <p:sp>
        <p:nvSpPr>
          <p:cNvPr id="3" name="Content Placeholder 2">
            <a:extLst>
              <a:ext uri="{FF2B5EF4-FFF2-40B4-BE49-F238E27FC236}">
                <a16:creationId xmlns:a16="http://schemas.microsoft.com/office/drawing/2014/main" id="{72D7BF23-E5B9-7E15-CB25-D12238408D31}"/>
              </a:ext>
            </a:extLst>
          </p:cNvPr>
          <p:cNvSpPr>
            <a:spLocks noGrp="1"/>
          </p:cNvSpPr>
          <p:nvPr>
            <p:ph idx="1"/>
          </p:nvPr>
        </p:nvSpPr>
        <p:spPr/>
        <p:txBody>
          <a:bodyPr/>
          <a:lstStyle/>
          <a:p>
            <a:r>
              <a:rPr lang="en-IN" dirty="0"/>
              <a:t>Adding </a:t>
            </a:r>
            <a:r>
              <a:rPr lang="en-IN" b="1" dirty="0"/>
              <a:t>&lt;script&gt; </a:t>
            </a:r>
            <a:r>
              <a:rPr lang="en-IN" dirty="0"/>
              <a:t>tag in the </a:t>
            </a:r>
            <a:r>
              <a:rPr lang="en-IN" b="1" dirty="0"/>
              <a:t>&lt;head&gt; </a:t>
            </a:r>
            <a:r>
              <a:rPr lang="en-IN" dirty="0"/>
              <a:t>section</a:t>
            </a:r>
          </a:p>
          <a:p>
            <a:endParaRPr lang="en-IN" dirty="0"/>
          </a:p>
        </p:txBody>
      </p:sp>
      <p:pic>
        <p:nvPicPr>
          <p:cNvPr id="9" name="Picture 8">
            <a:extLst>
              <a:ext uri="{FF2B5EF4-FFF2-40B4-BE49-F238E27FC236}">
                <a16:creationId xmlns:a16="http://schemas.microsoft.com/office/drawing/2014/main" id="{00E81C89-577E-AD85-26C8-FAD454C8FE6A}"/>
              </a:ext>
            </a:extLst>
          </p:cNvPr>
          <p:cNvPicPr>
            <a:picLocks noChangeAspect="1"/>
          </p:cNvPicPr>
          <p:nvPr/>
        </p:nvPicPr>
        <p:blipFill rotWithShape="1">
          <a:blip r:embed="rId2"/>
          <a:srcRect l="21471" t="1" r="22426" b="63435"/>
          <a:stretch/>
        </p:blipFill>
        <p:spPr>
          <a:xfrm>
            <a:off x="6374854" y="2932927"/>
            <a:ext cx="4680000" cy="1620371"/>
          </a:xfrm>
          <a:prstGeom prst="rect">
            <a:avLst/>
          </a:prstGeom>
        </p:spPr>
      </p:pic>
      <p:pic>
        <p:nvPicPr>
          <p:cNvPr id="8" name="Picture 7">
            <a:extLst>
              <a:ext uri="{FF2B5EF4-FFF2-40B4-BE49-F238E27FC236}">
                <a16:creationId xmlns:a16="http://schemas.microsoft.com/office/drawing/2014/main" id="{4534B37E-7AC4-410E-A293-ABD35032B949}"/>
              </a:ext>
            </a:extLst>
          </p:cNvPr>
          <p:cNvPicPr>
            <a:picLocks noChangeAspect="1"/>
          </p:cNvPicPr>
          <p:nvPr/>
        </p:nvPicPr>
        <p:blipFill rotWithShape="1">
          <a:blip r:embed="rId3"/>
          <a:srcRect l="14411" t="11314" r="36618" b="56298"/>
          <a:stretch/>
        </p:blipFill>
        <p:spPr>
          <a:xfrm>
            <a:off x="1451579" y="2932927"/>
            <a:ext cx="4680000" cy="1644325"/>
          </a:xfrm>
          <a:prstGeom prst="rect">
            <a:avLst/>
          </a:prstGeom>
        </p:spPr>
      </p:pic>
    </p:spTree>
    <p:extLst>
      <p:ext uri="{BB962C8B-B14F-4D97-AF65-F5344CB8AC3E}">
        <p14:creationId xmlns:p14="http://schemas.microsoft.com/office/powerpoint/2010/main" val="4744915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0140-229C-4867-A96B-8F42BBD21AD2}"/>
              </a:ext>
            </a:extLst>
          </p:cNvPr>
          <p:cNvSpPr>
            <a:spLocks noGrp="1"/>
          </p:cNvSpPr>
          <p:nvPr>
            <p:ph type="title"/>
          </p:nvPr>
        </p:nvSpPr>
        <p:spPr/>
        <p:txBody>
          <a:bodyPr/>
          <a:lstStyle/>
          <a:p>
            <a:r>
              <a:rPr lang="en-IN" dirty="0"/>
              <a:t>Adding elements to an array</a:t>
            </a:r>
          </a:p>
        </p:txBody>
      </p:sp>
      <p:sp>
        <p:nvSpPr>
          <p:cNvPr id="3" name="Content Placeholder 2">
            <a:extLst>
              <a:ext uri="{FF2B5EF4-FFF2-40B4-BE49-F238E27FC236}">
                <a16:creationId xmlns:a16="http://schemas.microsoft.com/office/drawing/2014/main" id="{1BD27480-E15B-943F-2910-53BBB5BB0734}"/>
              </a:ext>
            </a:extLst>
          </p:cNvPr>
          <p:cNvSpPr>
            <a:spLocks noGrp="1"/>
          </p:cNvSpPr>
          <p:nvPr>
            <p:ph idx="1"/>
          </p:nvPr>
        </p:nvSpPr>
        <p:spPr/>
        <p:txBody>
          <a:bodyPr/>
          <a:lstStyle/>
          <a:p>
            <a:r>
              <a:rPr lang="en-IN" b="1" i="1" dirty="0"/>
              <a:t>unshift() </a:t>
            </a:r>
            <a:r>
              <a:rPr lang="en-IN" dirty="0"/>
              <a:t>method</a:t>
            </a:r>
          </a:p>
          <a:p>
            <a:pPr lvl="1"/>
            <a:r>
              <a:rPr lang="en-IN" dirty="0"/>
              <a:t>To add a new element at the beginning of an array.</a:t>
            </a:r>
          </a:p>
          <a:p>
            <a:pPr lvl="2"/>
            <a:endParaRPr lang="en-IN" dirty="0"/>
          </a:p>
          <a:p>
            <a:endParaRPr lang="en-IN" dirty="0"/>
          </a:p>
        </p:txBody>
      </p:sp>
      <p:pic>
        <p:nvPicPr>
          <p:cNvPr id="5" name="Picture 4">
            <a:extLst>
              <a:ext uri="{FF2B5EF4-FFF2-40B4-BE49-F238E27FC236}">
                <a16:creationId xmlns:a16="http://schemas.microsoft.com/office/drawing/2014/main" id="{D2EABC2E-EDF4-352E-2AB3-BE0A01148173}"/>
              </a:ext>
            </a:extLst>
          </p:cNvPr>
          <p:cNvPicPr>
            <a:picLocks noChangeAspect="1"/>
          </p:cNvPicPr>
          <p:nvPr/>
        </p:nvPicPr>
        <p:blipFill rotWithShape="1">
          <a:blip r:embed="rId2"/>
          <a:srcRect l="15662" t="12837" r="35368" b="48547"/>
          <a:stretch/>
        </p:blipFill>
        <p:spPr>
          <a:xfrm>
            <a:off x="1451579" y="3306345"/>
            <a:ext cx="5156129" cy="2160000"/>
          </a:xfrm>
          <a:prstGeom prst="rect">
            <a:avLst/>
          </a:prstGeom>
        </p:spPr>
      </p:pic>
    </p:spTree>
    <p:extLst>
      <p:ext uri="{BB962C8B-B14F-4D97-AF65-F5344CB8AC3E}">
        <p14:creationId xmlns:p14="http://schemas.microsoft.com/office/powerpoint/2010/main" val="9282567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544-BFDE-F87C-619A-ABFD75B4DDED}"/>
              </a:ext>
            </a:extLst>
          </p:cNvPr>
          <p:cNvSpPr>
            <a:spLocks noGrp="1"/>
          </p:cNvSpPr>
          <p:nvPr>
            <p:ph type="title"/>
          </p:nvPr>
        </p:nvSpPr>
        <p:spPr/>
        <p:txBody>
          <a:bodyPr/>
          <a:lstStyle/>
          <a:p>
            <a:r>
              <a:rPr lang="en-IN" dirty="0"/>
              <a:t>Deleting ARRAY elements</a:t>
            </a:r>
          </a:p>
        </p:txBody>
      </p:sp>
      <p:sp>
        <p:nvSpPr>
          <p:cNvPr id="3" name="Content Placeholder 2">
            <a:extLst>
              <a:ext uri="{FF2B5EF4-FFF2-40B4-BE49-F238E27FC236}">
                <a16:creationId xmlns:a16="http://schemas.microsoft.com/office/drawing/2014/main" id="{2060E4FA-7C9C-1D17-4956-DC176A603B8A}"/>
              </a:ext>
            </a:extLst>
          </p:cNvPr>
          <p:cNvSpPr>
            <a:spLocks noGrp="1"/>
          </p:cNvSpPr>
          <p:nvPr>
            <p:ph idx="1"/>
          </p:nvPr>
        </p:nvSpPr>
        <p:spPr/>
        <p:txBody>
          <a:bodyPr/>
          <a:lstStyle/>
          <a:p>
            <a:r>
              <a:rPr lang="en-IN" b="1" i="1" dirty="0"/>
              <a:t>pop() </a:t>
            </a:r>
            <a:r>
              <a:rPr lang="en-IN" dirty="0"/>
              <a:t>method</a:t>
            </a:r>
          </a:p>
          <a:p>
            <a:pPr lvl="1"/>
            <a:r>
              <a:rPr lang="en-IN" dirty="0"/>
              <a:t>To remove the last element of an array.</a:t>
            </a:r>
          </a:p>
          <a:p>
            <a:pPr lvl="2"/>
            <a:endParaRPr lang="en-IN" dirty="0"/>
          </a:p>
        </p:txBody>
      </p:sp>
      <p:pic>
        <p:nvPicPr>
          <p:cNvPr id="7" name="Picture 6">
            <a:extLst>
              <a:ext uri="{FF2B5EF4-FFF2-40B4-BE49-F238E27FC236}">
                <a16:creationId xmlns:a16="http://schemas.microsoft.com/office/drawing/2014/main" id="{90C0D57B-12D8-CCA2-889D-90E7B751CD17}"/>
              </a:ext>
            </a:extLst>
          </p:cNvPr>
          <p:cNvPicPr>
            <a:picLocks noChangeAspect="1"/>
          </p:cNvPicPr>
          <p:nvPr/>
        </p:nvPicPr>
        <p:blipFill rotWithShape="1">
          <a:blip r:embed="rId2"/>
          <a:srcRect l="15515" t="12560" r="41250" b="50000"/>
          <a:stretch/>
        </p:blipFill>
        <p:spPr>
          <a:xfrm>
            <a:off x="1451579" y="3313385"/>
            <a:ext cx="4680000" cy="2152960"/>
          </a:xfrm>
          <a:prstGeom prst="rect">
            <a:avLst/>
          </a:prstGeom>
        </p:spPr>
      </p:pic>
    </p:spTree>
    <p:extLst>
      <p:ext uri="{BB962C8B-B14F-4D97-AF65-F5344CB8AC3E}">
        <p14:creationId xmlns:p14="http://schemas.microsoft.com/office/powerpoint/2010/main" val="23217202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DD5B-8829-DA9C-CE77-EF275CDB19E5}"/>
              </a:ext>
            </a:extLst>
          </p:cNvPr>
          <p:cNvSpPr>
            <a:spLocks noGrp="1"/>
          </p:cNvSpPr>
          <p:nvPr>
            <p:ph type="title"/>
          </p:nvPr>
        </p:nvSpPr>
        <p:spPr/>
        <p:txBody>
          <a:bodyPr/>
          <a:lstStyle/>
          <a:p>
            <a:r>
              <a:rPr lang="en-IN" dirty="0"/>
              <a:t>Deleting ARRAY elements</a:t>
            </a:r>
          </a:p>
        </p:txBody>
      </p:sp>
      <p:sp>
        <p:nvSpPr>
          <p:cNvPr id="3" name="Content Placeholder 2">
            <a:extLst>
              <a:ext uri="{FF2B5EF4-FFF2-40B4-BE49-F238E27FC236}">
                <a16:creationId xmlns:a16="http://schemas.microsoft.com/office/drawing/2014/main" id="{F43FEBC7-263B-5065-577C-4E36E52285AC}"/>
              </a:ext>
            </a:extLst>
          </p:cNvPr>
          <p:cNvSpPr>
            <a:spLocks noGrp="1"/>
          </p:cNvSpPr>
          <p:nvPr>
            <p:ph idx="1"/>
          </p:nvPr>
        </p:nvSpPr>
        <p:spPr/>
        <p:txBody>
          <a:bodyPr/>
          <a:lstStyle/>
          <a:p>
            <a:r>
              <a:rPr lang="en-IN" b="1" i="1" dirty="0"/>
              <a:t>shift() </a:t>
            </a:r>
            <a:r>
              <a:rPr lang="en-IN" dirty="0"/>
              <a:t>method</a:t>
            </a:r>
          </a:p>
          <a:p>
            <a:pPr lvl="1"/>
            <a:r>
              <a:rPr lang="en-IN" dirty="0"/>
              <a:t>To delete the first element of the array.</a:t>
            </a:r>
          </a:p>
          <a:p>
            <a:pPr lvl="1"/>
            <a:r>
              <a:rPr lang="en-US" dirty="0"/>
              <a:t> </a:t>
            </a:r>
            <a:r>
              <a:rPr lang="en-US" b="1" dirty="0"/>
              <a:t>Shifts</a:t>
            </a:r>
            <a:r>
              <a:rPr lang="en-US" dirty="0"/>
              <a:t> all other elements to a lower index.</a:t>
            </a:r>
            <a:endParaRPr lang="en-IN" dirty="0"/>
          </a:p>
        </p:txBody>
      </p:sp>
      <p:pic>
        <p:nvPicPr>
          <p:cNvPr id="5" name="Picture 4">
            <a:extLst>
              <a:ext uri="{FF2B5EF4-FFF2-40B4-BE49-F238E27FC236}">
                <a16:creationId xmlns:a16="http://schemas.microsoft.com/office/drawing/2014/main" id="{52EA8FAE-78EE-3AA0-509F-9F3307979311}"/>
              </a:ext>
            </a:extLst>
          </p:cNvPr>
          <p:cNvPicPr>
            <a:picLocks noChangeAspect="1"/>
          </p:cNvPicPr>
          <p:nvPr/>
        </p:nvPicPr>
        <p:blipFill rotWithShape="1">
          <a:blip r:embed="rId2"/>
          <a:srcRect l="15515" t="12560" r="40882" b="50000"/>
          <a:stretch/>
        </p:blipFill>
        <p:spPr>
          <a:xfrm>
            <a:off x="1451579" y="3306345"/>
            <a:ext cx="4735231" cy="2160000"/>
          </a:xfrm>
          <a:prstGeom prst="rect">
            <a:avLst/>
          </a:prstGeom>
        </p:spPr>
      </p:pic>
    </p:spTree>
    <p:extLst>
      <p:ext uri="{BB962C8B-B14F-4D97-AF65-F5344CB8AC3E}">
        <p14:creationId xmlns:p14="http://schemas.microsoft.com/office/powerpoint/2010/main" val="33869949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C16EE-6D37-46AB-EA18-5113531C60B7}"/>
              </a:ext>
            </a:extLst>
          </p:cNvPr>
          <p:cNvSpPr>
            <a:spLocks noGrp="1"/>
          </p:cNvSpPr>
          <p:nvPr>
            <p:ph type="title"/>
          </p:nvPr>
        </p:nvSpPr>
        <p:spPr/>
        <p:txBody>
          <a:bodyPr/>
          <a:lstStyle/>
          <a:p>
            <a:r>
              <a:rPr lang="en-IN" dirty="0"/>
              <a:t>Deleting ARRAY elements</a:t>
            </a:r>
          </a:p>
        </p:txBody>
      </p:sp>
      <p:sp>
        <p:nvSpPr>
          <p:cNvPr id="3" name="Content Placeholder 2">
            <a:extLst>
              <a:ext uri="{FF2B5EF4-FFF2-40B4-BE49-F238E27FC236}">
                <a16:creationId xmlns:a16="http://schemas.microsoft.com/office/drawing/2014/main" id="{F8C8400F-2702-1189-E9F5-C819E65DE186}"/>
              </a:ext>
            </a:extLst>
          </p:cNvPr>
          <p:cNvSpPr>
            <a:spLocks noGrp="1"/>
          </p:cNvSpPr>
          <p:nvPr>
            <p:ph idx="1"/>
          </p:nvPr>
        </p:nvSpPr>
        <p:spPr/>
        <p:txBody>
          <a:bodyPr/>
          <a:lstStyle/>
          <a:p>
            <a:r>
              <a:rPr lang="en-IN" b="1" i="1" dirty="0"/>
              <a:t>splice() </a:t>
            </a:r>
            <a:r>
              <a:rPr lang="en-IN" dirty="0"/>
              <a:t>method</a:t>
            </a:r>
          </a:p>
          <a:p>
            <a:pPr lvl="1"/>
            <a:r>
              <a:rPr lang="en-IN" dirty="0"/>
              <a:t>To add an element at a specified index.</a:t>
            </a:r>
          </a:p>
          <a:p>
            <a:pPr lvl="1"/>
            <a:r>
              <a:rPr lang="en-IN" dirty="0"/>
              <a:t>The method takes 2 parameters:</a:t>
            </a:r>
          </a:p>
          <a:p>
            <a:pPr lvl="2"/>
            <a:r>
              <a:rPr lang="en-IN" dirty="0"/>
              <a:t>Index of the array on which we want to insert.</a:t>
            </a:r>
          </a:p>
          <a:p>
            <a:pPr lvl="2"/>
            <a:r>
              <a:rPr lang="en-IN" dirty="0"/>
              <a:t>Number of elements to be deleted starting at the index.</a:t>
            </a:r>
          </a:p>
          <a:p>
            <a:pPr lvl="2"/>
            <a:r>
              <a:rPr lang="en-IN" dirty="0"/>
              <a:t>The new elements to be inserted.</a:t>
            </a:r>
          </a:p>
          <a:p>
            <a:endParaRPr lang="en-IN" dirty="0"/>
          </a:p>
          <a:p>
            <a:pPr lvl="1"/>
            <a:endParaRPr lang="en-IN" dirty="0"/>
          </a:p>
          <a:p>
            <a:endParaRPr lang="en-IN" dirty="0"/>
          </a:p>
        </p:txBody>
      </p:sp>
      <p:pic>
        <p:nvPicPr>
          <p:cNvPr id="5" name="Picture 4">
            <a:extLst>
              <a:ext uri="{FF2B5EF4-FFF2-40B4-BE49-F238E27FC236}">
                <a16:creationId xmlns:a16="http://schemas.microsoft.com/office/drawing/2014/main" id="{E93E5BDA-FDDF-98A3-9355-504756186828}"/>
              </a:ext>
            </a:extLst>
          </p:cNvPr>
          <p:cNvPicPr>
            <a:picLocks noChangeAspect="1"/>
          </p:cNvPicPr>
          <p:nvPr/>
        </p:nvPicPr>
        <p:blipFill rotWithShape="1">
          <a:blip r:embed="rId2"/>
          <a:srcRect l="15441" t="12560" r="35074" b="48962"/>
          <a:stretch/>
        </p:blipFill>
        <p:spPr>
          <a:xfrm>
            <a:off x="7382854" y="2224240"/>
            <a:ext cx="3672000" cy="1516798"/>
          </a:xfrm>
          <a:prstGeom prst="rect">
            <a:avLst/>
          </a:prstGeom>
        </p:spPr>
      </p:pic>
    </p:spTree>
    <p:extLst>
      <p:ext uri="{BB962C8B-B14F-4D97-AF65-F5344CB8AC3E}">
        <p14:creationId xmlns:p14="http://schemas.microsoft.com/office/powerpoint/2010/main" val="5316446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0245-CBF5-6CE3-3C0C-4590CDD6D394}"/>
              </a:ext>
            </a:extLst>
          </p:cNvPr>
          <p:cNvSpPr>
            <a:spLocks noGrp="1"/>
          </p:cNvSpPr>
          <p:nvPr>
            <p:ph type="title"/>
          </p:nvPr>
        </p:nvSpPr>
        <p:spPr/>
        <p:txBody>
          <a:bodyPr/>
          <a:lstStyle/>
          <a:p>
            <a:r>
              <a:rPr lang="en-IN" dirty="0"/>
              <a:t>Deleting ARRAY elements</a:t>
            </a:r>
          </a:p>
        </p:txBody>
      </p:sp>
      <p:sp>
        <p:nvSpPr>
          <p:cNvPr id="3" name="Content Placeholder 2">
            <a:extLst>
              <a:ext uri="{FF2B5EF4-FFF2-40B4-BE49-F238E27FC236}">
                <a16:creationId xmlns:a16="http://schemas.microsoft.com/office/drawing/2014/main" id="{6427C4C1-ECBC-2EC3-A8BD-4B1FB0E55136}"/>
              </a:ext>
            </a:extLst>
          </p:cNvPr>
          <p:cNvSpPr>
            <a:spLocks noGrp="1"/>
          </p:cNvSpPr>
          <p:nvPr>
            <p:ph idx="1"/>
          </p:nvPr>
        </p:nvSpPr>
        <p:spPr/>
        <p:txBody>
          <a:bodyPr/>
          <a:lstStyle/>
          <a:p>
            <a:r>
              <a:rPr lang="en-IN" b="1" i="1" dirty="0"/>
              <a:t>delete</a:t>
            </a:r>
          </a:p>
          <a:p>
            <a:pPr lvl="1"/>
            <a:r>
              <a:rPr lang="en-IN" dirty="0"/>
              <a:t>Change the value of a certain position of the array to undefined.</a:t>
            </a:r>
          </a:p>
          <a:p>
            <a:pPr lvl="2"/>
            <a:endParaRPr lang="en-IN" dirty="0"/>
          </a:p>
          <a:p>
            <a:endParaRPr lang="en-IN" dirty="0"/>
          </a:p>
        </p:txBody>
      </p:sp>
      <p:pic>
        <p:nvPicPr>
          <p:cNvPr id="5" name="Picture 4">
            <a:extLst>
              <a:ext uri="{FF2B5EF4-FFF2-40B4-BE49-F238E27FC236}">
                <a16:creationId xmlns:a16="http://schemas.microsoft.com/office/drawing/2014/main" id="{A813AB48-AC60-38F6-EBBF-4ADDA624A8D4}"/>
              </a:ext>
            </a:extLst>
          </p:cNvPr>
          <p:cNvPicPr>
            <a:picLocks noChangeAspect="1"/>
          </p:cNvPicPr>
          <p:nvPr/>
        </p:nvPicPr>
        <p:blipFill rotWithShape="1">
          <a:blip r:embed="rId2"/>
          <a:srcRect l="15441" t="12560" r="40809" b="48824"/>
          <a:stretch/>
        </p:blipFill>
        <p:spPr>
          <a:xfrm>
            <a:off x="1451579" y="3306345"/>
            <a:ext cx="4606450" cy="2160000"/>
          </a:xfrm>
          <a:prstGeom prst="rect">
            <a:avLst/>
          </a:prstGeom>
        </p:spPr>
      </p:pic>
    </p:spTree>
    <p:extLst>
      <p:ext uri="{BB962C8B-B14F-4D97-AF65-F5344CB8AC3E}">
        <p14:creationId xmlns:p14="http://schemas.microsoft.com/office/powerpoint/2010/main" val="513097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6AF5-2AFD-6913-1B0B-58A03912FDE5}"/>
              </a:ext>
            </a:extLst>
          </p:cNvPr>
          <p:cNvSpPr>
            <a:spLocks noGrp="1"/>
          </p:cNvSpPr>
          <p:nvPr>
            <p:ph type="title"/>
          </p:nvPr>
        </p:nvSpPr>
        <p:spPr/>
        <p:txBody>
          <a:bodyPr/>
          <a:lstStyle/>
          <a:p>
            <a:r>
              <a:rPr lang="en-IN" dirty="0"/>
              <a:t>Array to String</a:t>
            </a:r>
          </a:p>
        </p:txBody>
      </p:sp>
      <p:sp>
        <p:nvSpPr>
          <p:cNvPr id="3" name="Content Placeholder 2">
            <a:extLst>
              <a:ext uri="{FF2B5EF4-FFF2-40B4-BE49-F238E27FC236}">
                <a16:creationId xmlns:a16="http://schemas.microsoft.com/office/drawing/2014/main" id="{294A499F-1774-676F-9F50-8D5BF2EF1081}"/>
              </a:ext>
            </a:extLst>
          </p:cNvPr>
          <p:cNvSpPr>
            <a:spLocks noGrp="1"/>
          </p:cNvSpPr>
          <p:nvPr>
            <p:ph idx="1"/>
          </p:nvPr>
        </p:nvSpPr>
        <p:spPr/>
        <p:txBody>
          <a:bodyPr/>
          <a:lstStyle/>
          <a:p>
            <a:r>
              <a:rPr lang="en-IN" b="1" i="1" dirty="0"/>
              <a:t>toString() </a:t>
            </a:r>
            <a:r>
              <a:rPr lang="en-IN" dirty="0"/>
              <a:t>method</a:t>
            </a:r>
          </a:p>
          <a:p>
            <a:pPr lvl="1"/>
            <a:r>
              <a:rPr lang="en-IN" dirty="0"/>
              <a:t>Joins all the array elements into a string, separated by comma.</a:t>
            </a:r>
          </a:p>
          <a:p>
            <a:endParaRPr lang="en-IN" dirty="0"/>
          </a:p>
        </p:txBody>
      </p:sp>
      <p:pic>
        <p:nvPicPr>
          <p:cNvPr id="5" name="Picture 4">
            <a:extLst>
              <a:ext uri="{FF2B5EF4-FFF2-40B4-BE49-F238E27FC236}">
                <a16:creationId xmlns:a16="http://schemas.microsoft.com/office/drawing/2014/main" id="{9364A418-4F2C-6277-05A3-399479BDF3D1}"/>
              </a:ext>
            </a:extLst>
          </p:cNvPr>
          <p:cNvPicPr>
            <a:picLocks noChangeAspect="1"/>
          </p:cNvPicPr>
          <p:nvPr/>
        </p:nvPicPr>
        <p:blipFill rotWithShape="1">
          <a:blip r:embed="rId2"/>
          <a:srcRect l="15736" t="12560" r="34191" b="56159"/>
          <a:stretch/>
        </p:blipFill>
        <p:spPr>
          <a:xfrm>
            <a:off x="1451579" y="3429000"/>
            <a:ext cx="6104966" cy="2026025"/>
          </a:xfrm>
          <a:prstGeom prst="rect">
            <a:avLst/>
          </a:prstGeom>
        </p:spPr>
      </p:pic>
    </p:spTree>
    <p:extLst>
      <p:ext uri="{BB962C8B-B14F-4D97-AF65-F5344CB8AC3E}">
        <p14:creationId xmlns:p14="http://schemas.microsoft.com/office/powerpoint/2010/main" val="31338362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C170B-6E15-E9C4-C255-E5885AC6B3D4}"/>
              </a:ext>
            </a:extLst>
          </p:cNvPr>
          <p:cNvSpPr>
            <a:spLocks noGrp="1"/>
          </p:cNvSpPr>
          <p:nvPr>
            <p:ph type="title"/>
          </p:nvPr>
        </p:nvSpPr>
        <p:spPr/>
        <p:txBody>
          <a:bodyPr/>
          <a:lstStyle/>
          <a:p>
            <a:r>
              <a:rPr lang="en-IN" dirty="0"/>
              <a:t>Array to String</a:t>
            </a:r>
          </a:p>
        </p:txBody>
      </p:sp>
      <p:sp>
        <p:nvSpPr>
          <p:cNvPr id="3" name="Content Placeholder 2">
            <a:extLst>
              <a:ext uri="{FF2B5EF4-FFF2-40B4-BE49-F238E27FC236}">
                <a16:creationId xmlns:a16="http://schemas.microsoft.com/office/drawing/2014/main" id="{78B0D9D1-0879-FF8A-DAED-7ED0BE5E8D16}"/>
              </a:ext>
            </a:extLst>
          </p:cNvPr>
          <p:cNvSpPr>
            <a:spLocks noGrp="1"/>
          </p:cNvSpPr>
          <p:nvPr>
            <p:ph idx="1"/>
          </p:nvPr>
        </p:nvSpPr>
        <p:spPr/>
        <p:txBody>
          <a:bodyPr/>
          <a:lstStyle/>
          <a:p>
            <a:r>
              <a:rPr lang="en-IN" b="1" i="1" dirty="0"/>
              <a:t>join() </a:t>
            </a:r>
            <a:r>
              <a:rPr lang="en-IN" dirty="0"/>
              <a:t>method</a:t>
            </a:r>
          </a:p>
          <a:p>
            <a:pPr lvl="1"/>
            <a:r>
              <a:rPr lang="en-IN" dirty="0"/>
              <a:t>Joins all the array elements into a string, separated by comma.</a:t>
            </a:r>
          </a:p>
          <a:p>
            <a:pPr lvl="1"/>
            <a:r>
              <a:rPr lang="en-IN" dirty="0"/>
              <a:t>The separator can be specified.</a:t>
            </a:r>
          </a:p>
          <a:p>
            <a:pPr lvl="2"/>
            <a:endParaRPr lang="en-IN" b="1" dirty="0"/>
          </a:p>
        </p:txBody>
      </p:sp>
      <p:pic>
        <p:nvPicPr>
          <p:cNvPr id="5" name="Picture 4">
            <a:extLst>
              <a:ext uri="{FF2B5EF4-FFF2-40B4-BE49-F238E27FC236}">
                <a16:creationId xmlns:a16="http://schemas.microsoft.com/office/drawing/2014/main" id="{C0265E3E-CC32-D745-B823-1106A66F71D6}"/>
              </a:ext>
            </a:extLst>
          </p:cNvPr>
          <p:cNvPicPr>
            <a:picLocks noChangeAspect="1"/>
          </p:cNvPicPr>
          <p:nvPr/>
        </p:nvPicPr>
        <p:blipFill rotWithShape="1">
          <a:blip r:embed="rId2"/>
          <a:srcRect l="15441" t="12837" r="40809" b="41765"/>
          <a:stretch/>
        </p:blipFill>
        <p:spPr>
          <a:xfrm>
            <a:off x="1451579" y="3666345"/>
            <a:ext cx="3265243" cy="1800000"/>
          </a:xfrm>
          <a:prstGeom prst="rect">
            <a:avLst/>
          </a:prstGeom>
        </p:spPr>
      </p:pic>
    </p:spTree>
    <p:extLst>
      <p:ext uri="{BB962C8B-B14F-4D97-AF65-F5344CB8AC3E}">
        <p14:creationId xmlns:p14="http://schemas.microsoft.com/office/powerpoint/2010/main" val="8102424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9B26-FCC8-0B2D-D7A5-C6831716CBD9}"/>
              </a:ext>
            </a:extLst>
          </p:cNvPr>
          <p:cNvSpPr>
            <a:spLocks noGrp="1"/>
          </p:cNvSpPr>
          <p:nvPr>
            <p:ph type="title"/>
          </p:nvPr>
        </p:nvSpPr>
        <p:spPr/>
        <p:txBody>
          <a:bodyPr/>
          <a:lstStyle/>
          <a:p>
            <a:r>
              <a:rPr lang="en-IN" dirty="0"/>
              <a:t>Reversing ARRAY ELEMENTS</a:t>
            </a:r>
          </a:p>
        </p:txBody>
      </p:sp>
      <p:sp>
        <p:nvSpPr>
          <p:cNvPr id="3" name="Content Placeholder 2">
            <a:extLst>
              <a:ext uri="{FF2B5EF4-FFF2-40B4-BE49-F238E27FC236}">
                <a16:creationId xmlns:a16="http://schemas.microsoft.com/office/drawing/2014/main" id="{8FA1CC07-C05A-0FC6-2052-1FDD02FA40D0}"/>
              </a:ext>
            </a:extLst>
          </p:cNvPr>
          <p:cNvSpPr>
            <a:spLocks noGrp="1"/>
          </p:cNvSpPr>
          <p:nvPr>
            <p:ph idx="1"/>
          </p:nvPr>
        </p:nvSpPr>
        <p:spPr/>
        <p:txBody>
          <a:bodyPr/>
          <a:lstStyle/>
          <a:p>
            <a:r>
              <a:rPr lang="en-IN" dirty="0"/>
              <a:t>The elements of the array are reversed.</a:t>
            </a:r>
          </a:p>
          <a:p>
            <a:r>
              <a:rPr lang="en-IN" b="1" i="1" dirty="0"/>
              <a:t>reverse() </a:t>
            </a:r>
            <a:r>
              <a:rPr lang="en-IN" dirty="0"/>
              <a:t>method.</a:t>
            </a:r>
          </a:p>
          <a:p>
            <a:pPr lvl="2"/>
            <a:endParaRPr lang="en-IN" b="1" i="1" dirty="0"/>
          </a:p>
        </p:txBody>
      </p:sp>
      <p:pic>
        <p:nvPicPr>
          <p:cNvPr id="5" name="Picture 4">
            <a:extLst>
              <a:ext uri="{FF2B5EF4-FFF2-40B4-BE49-F238E27FC236}">
                <a16:creationId xmlns:a16="http://schemas.microsoft.com/office/drawing/2014/main" id="{218E9758-DC08-3C73-E013-79FF156A62EF}"/>
              </a:ext>
            </a:extLst>
          </p:cNvPr>
          <p:cNvPicPr>
            <a:picLocks noChangeAspect="1"/>
          </p:cNvPicPr>
          <p:nvPr/>
        </p:nvPicPr>
        <p:blipFill rotWithShape="1">
          <a:blip r:embed="rId2"/>
          <a:srcRect l="15662" t="12698" r="35294" b="55744"/>
          <a:stretch/>
        </p:blipFill>
        <p:spPr>
          <a:xfrm>
            <a:off x="1451579" y="3306345"/>
            <a:ext cx="6318946" cy="2160000"/>
          </a:xfrm>
          <a:prstGeom prst="rect">
            <a:avLst/>
          </a:prstGeom>
        </p:spPr>
      </p:pic>
    </p:spTree>
    <p:extLst>
      <p:ext uri="{BB962C8B-B14F-4D97-AF65-F5344CB8AC3E}">
        <p14:creationId xmlns:p14="http://schemas.microsoft.com/office/powerpoint/2010/main" val="3994459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7F1-308E-7CF9-BFA9-D9D9B3CACBB6}"/>
              </a:ext>
            </a:extLst>
          </p:cNvPr>
          <p:cNvSpPr>
            <a:spLocks noGrp="1"/>
          </p:cNvSpPr>
          <p:nvPr>
            <p:ph type="title"/>
          </p:nvPr>
        </p:nvSpPr>
        <p:spPr/>
        <p:txBody>
          <a:bodyPr/>
          <a:lstStyle/>
          <a:p>
            <a:r>
              <a:rPr lang="en-IN" dirty="0"/>
              <a:t>Sorting ARRAY ELEMENTS</a:t>
            </a:r>
          </a:p>
        </p:txBody>
      </p:sp>
      <p:sp>
        <p:nvSpPr>
          <p:cNvPr id="3" name="Content Placeholder 2">
            <a:extLst>
              <a:ext uri="{FF2B5EF4-FFF2-40B4-BE49-F238E27FC236}">
                <a16:creationId xmlns:a16="http://schemas.microsoft.com/office/drawing/2014/main" id="{E1473391-C82D-F821-4A8F-1B9B3CE9B2DD}"/>
              </a:ext>
            </a:extLst>
          </p:cNvPr>
          <p:cNvSpPr>
            <a:spLocks noGrp="1"/>
          </p:cNvSpPr>
          <p:nvPr>
            <p:ph idx="1"/>
          </p:nvPr>
        </p:nvSpPr>
        <p:spPr/>
        <p:txBody>
          <a:bodyPr/>
          <a:lstStyle/>
          <a:p>
            <a:r>
              <a:rPr lang="en-IN" dirty="0"/>
              <a:t>Sorts numbers from small to high and strings from A to Z.</a:t>
            </a:r>
          </a:p>
          <a:p>
            <a:r>
              <a:rPr lang="en-IN" b="1" i="1" dirty="0"/>
              <a:t>sort() </a:t>
            </a:r>
            <a:r>
              <a:rPr lang="en-IN" dirty="0"/>
              <a:t>method</a:t>
            </a:r>
          </a:p>
          <a:p>
            <a:pPr lvl="1"/>
            <a:endParaRPr lang="en-IN" b="1" i="1" dirty="0"/>
          </a:p>
        </p:txBody>
      </p:sp>
      <p:pic>
        <p:nvPicPr>
          <p:cNvPr id="5" name="Picture 4">
            <a:extLst>
              <a:ext uri="{FF2B5EF4-FFF2-40B4-BE49-F238E27FC236}">
                <a16:creationId xmlns:a16="http://schemas.microsoft.com/office/drawing/2014/main" id="{801A0895-C40D-4D12-3354-6719EE118B05}"/>
              </a:ext>
            </a:extLst>
          </p:cNvPr>
          <p:cNvPicPr>
            <a:picLocks noChangeAspect="1"/>
          </p:cNvPicPr>
          <p:nvPr/>
        </p:nvPicPr>
        <p:blipFill rotWithShape="1">
          <a:blip r:embed="rId2"/>
          <a:srcRect l="15441" t="12699" r="34339" b="55606"/>
          <a:stretch/>
        </p:blipFill>
        <p:spPr>
          <a:xfrm>
            <a:off x="1451579" y="3306345"/>
            <a:ext cx="6442273" cy="2160000"/>
          </a:xfrm>
          <a:prstGeom prst="rect">
            <a:avLst/>
          </a:prstGeom>
        </p:spPr>
      </p:pic>
    </p:spTree>
    <p:extLst>
      <p:ext uri="{BB962C8B-B14F-4D97-AF65-F5344CB8AC3E}">
        <p14:creationId xmlns:p14="http://schemas.microsoft.com/office/powerpoint/2010/main" val="3504677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CC92-4C3F-67CC-F181-592339230075}"/>
              </a:ext>
            </a:extLst>
          </p:cNvPr>
          <p:cNvSpPr>
            <a:spLocks noGrp="1"/>
          </p:cNvSpPr>
          <p:nvPr>
            <p:ph type="title"/>
          </p:nvPr>
        </p:nvSpPr>
        <p:spPr/>
        <p:txBody>
          <a:bodyPr/>
          <a:lstStyle/>
          <a:p>
            <a:r>
              <a:rPr lang="en-IN" dirty="0"/>
              <a:t>Array Methods</a:t>
            </a:r>
          </a:p>
        </p:txBody>
      </p:sp>
      <p:sp>
        <p:nvSpPr>
          <p:cNvPr id="3" name="Content Placeholder 2">
            <a:extLst>
              <a:ext uri="{FF2B5EF4-FFF2-40B4-BE49-F238E27FC236}">
                <a16:creationId xmlns:a16="http://schemas.microsoft.com/office/drawing/2014/main" id="{3E7ED764-262F-BC3B-1A9A-F44D64B92676}"/>
              </a:ext>
            </a:extLst>
          </p:cNvPr>
          <p:cNvSpPr>
            <a:spLocks noGrp="1"/>
          </p:cNvSpPr>
          <p:nvPr>
            <p:ph idx="1"/>
          </p:nvPr>
        </p:nvSpPr>
        <p:spPr/>
        <p:txBody>
          <a:bodyPr/>
          <a:lstStyle/>
          <a:p>
            <a:r>
              <a:rPr lang="en-IN" b="1" i="1" dirty="0"/>
              <a:t>slice() </a:t>
            </a:r>
            <a:r>
              <a:rPr lang="en-IN" dirty="0"/>
              <a:t>method</a:t>
            </a:r>
          </a:p>
          <a:p>
            <a:pPr lvl="1"/>
            <a:r>
              <a:rPr lang="en-IN" dirty="0"/>
              <a:t>Slices out a part of an array.</a:t>
            </a:r>
          </a:p>
          <a:p>
            <a:pPr lvl="1"/>
            <a:r>
              <a:rPr lang="en-IN" dirty="0"/>
              <a:t>Takes 2 arguments: </a:t>
            </a:r>
            <a:r>
              <a:rPr lang="en-IN" i="1" dirty="0"/>
              <a:t>start and end</a:t>
            </a:r>
            <a:r>
              <a:rPr lang="en-IN" dirty="0"/>
              <a:t>.</a:t>
            </a:r>
          </a:p>
          <a:p>
            <a:pPr lvl="2"/>
            <a:r>
              <a:rPr lang="en-IN" dirty="0"/>
              <a:t>Selects elements from </a:t>
            </a:r>
            <a:r>
              <a:rPr lang="en-IN" i="1" dirty="0"/>
              <a:t>start</a:t>
            </a:r>
            <a:r>
              <a:rPr lang="en-IN" dirty="0"/>
              <a:t> argument up to the </a:t>
            </a:r>
            <a:r>
              <a:rPr lang="en-IN" i="1" dirty="0"/>
              <a:t>end</a:t>
            </a:r>
            <a:r>
              <a:rPr lang="en-IN" dirty="0"/>
              <a:t> argument (excluding).</a:t>
            </a:r>
          </a:p>
          <a:p>
            <a:pPr lvl="2"/>
            <a:r>
              <a:rPr lang="en-IN" dirty="0"/>
              <a:t>If the </a:t>
            </a:r>
            <a:r>
              <a:rPr lang="en-IN" i="1" dirty="0"/>
              <a:t>end</a:t>
            </a:r>
            <a:r>
              <a:rPr lang="en-IN" dirty="0"/>
              <a:t> argument is omitted, it slices out the rest of the array.</a:t>
            </a:r>
          </a:p>
        </p:txBody>
      </p:sp>
      <p:pic>
        <p:nvPicPr>
          <p:cNvPr id="5" name="Picture 4">
            <a:extLst>
              <a:ext uri="{FF2B5EF4-FFF2-40B4-BE49-F238E27FC236}">
                <a16:creationId xmlns:a16="http://schemas.microsoft.com/office/drawing/2014/main" id="{1C45E685-4C09-B0A8-A06D-5E30AAA3B5A8}"/>
              </a:ext>
            </a:extLst>
          </p:cNvPr>
          <p:cNvPicPr>
            <a:picLocks noChangeAspect="1"/>
          </p:cNvPicPr>
          <p:nvPr/>
        </p:nvPicPr>
        <p:blipFill rotWithShape="1">
          <a:blip r:embed="rId2"/>
          <a:srcRect l="15441" t="12837" r="27942" b="48962"/>
          <a:stretch/>
        </p:blipFill>
        <p:spPr>
          <a:xfrm>
            <a:off x="1451579" y="4026345"/>
            <a:ext cx="4017391" cy="1440000"/>
          </a:xfrm>
          <a:prstGeom prst="rect">
            <a:avLst/>
          </a:prstGeom>
        </p:spPr>
      </p:pic>
    </p:spTree>
    <p:extLst>
      <p:ext uri="{BB962C8B-B14F-4D97-AF65-F5344CB8AC3E}">
        <p14:creationId xmlns:p14="http://schemas.microsoft.com/office/powerpoint/2010/main" val="307168611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{6ACAEBB2-7D76-40CE-A861-84100120FEFE}tf10001114</Template>
  <TotalTime>2600</TotalTime>
  <Words>5125</Words>
  <Application>Microsoft Office PowerPoint</Application>
  <PresentationFormat>Widescreen</PresentationFormat>
  <Paragraphs>928</Paragraphs>
  <Slides>168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168</vt:i4>
      </vt:variant>
    </vt:vector>
  </HeadingPairs>
  <TitlesOfParts>
    <vt:vector size="172" baseType="lpstr">
      <vt:lpstr>Arial</vt:lpstr>
      <vt:lpstr>Gill Sans MT</vt:lpstr>
      <vt:lpstr>Segoe UI</vt:lpstr>
      <vt:lpstr>Gallery</vt:lpstr>
      <vt:lpstr>JavaScript</vt:lpstr>
      <vt:lpstr>introduction</vt:lpstr>
      <vt:lpstr>Introduction</vt:lpstr>
      <vt:lpstr>introduction</vt:lpstr>
      <vt:lpstr>Setting up the environment</vt:lpstr>
      <vt:lpstr>Web Browser understanding JavaScript</vt:lpstr>
      <vt:lpstr>Adding JavaScript to a web page</vt:lpstr>
      <vt:lpstr>Adding JavaScript to a web page</vt:lpstr>
      <vt:lpstr>Adding javascript in html</vt:lpstr>
      <vt:lpstr>Adding javascript in html</vt:lpstr>
      <vt:lpstr>Adding javascript in html</vt:lpstr>
      <vt:lpstr>Adding javascript in html</vt:lpstr>
      <vt:lpstr>Adding javascript in html</vt:lpstr>
      <vt:lpstr>JavaScript Output</vt:lpstr>
      <vt:lpstr>JavaScript Output</vt:lpstr>
      <vt:lpstr>JavaScript Output</vt:lpstr>
      <vt:lpstr>JavaScript Output</vt:lpstr>
      <vt:lpstr>JavaScript Output</vt:lpstr>
      <vt:lpstr>JavaScript Output</vt:lpstr>
      <vt:lpstr>JavaScript Output</vt:lpstr>
      <vt:lpstr>JavaScript input</vt:lpstr>
      <vt:lpstr>JavaScript input</vt:lpstr>
      <vt:lpstr>Browser console</vt:lpstr>
      <vt:lpstr>Browser console – Mozilla Firefox</vt:lpstr>
      <vt:lpstr>Browser console – Mozilla Firefox</vt:lpstr>
      <vt:lpstr>NOde.js</vt:lpstr>
      <vt:lpstr>Node.js</vt:lpstr>
      <vt:lpstr>Executing JAVASCRIPT CODE on Node.js</vt:lpstr>
      <vt:lpstr>Writing JavaScript Code</vt:lpstr>
      <vt:lpstr>Variables</vt:lpstr>
      <vt:lpstr>Declaring Variables</vt:lpstr>
      <vt:lpstr>Declaring Variables</vt:lpstr>
      <vt:lpstr>Declaring Variables</vt:lpstr>
      <vt:lpstr>Declaring Variables</vt:lpstr>
      <vt:lpstr>Naming Variables</vt:lpstr>
      <vt:lpstr>Primitive Data Types</vt:lpstr>
      <vt:lpstr>Primitive Data Types</vt:lpstr>
      <vt:lpstr>Primitive Data Types</vt:lpstr>
      <vt:lpstr>Primitive Data Types</vt:lpstr>
      <vt:lpstr>Primitive Data Types</vt:lpstr>
      <vt:lpstr>Primitive Data Types</vt:lpstr>
      <vt:lpstr>Primitive Data Types</vt:lpstr>
      <vt:lpstr>Primitive Data Types</vt:lpstr>
      <vt:lpstr>Primitive Data Types</vt:lpstr>
      <vt:lpstr>Type of a variable</vt:lpstr>
      <vt:lpstr>Converting Data Types</vt:lpstr>
      <vt:lpstr>Converting Data Types</vt:lpstr>
      <vt:lpstr>Arithmetic Operators</vt:lpstr>
      <vt:lpstr>Arithmetic Operators</vt:lpstr>
      <vt:lpstr>Arithmetic Operators</vt:lpstr>
      <vt:lpstr>Arithmetic Operators</vt:lpstr>
      <vt:lpstr>Arithmetic Operators</vt:lpstr>
      <vt:lpstr>Arithmetic Operators</vt:lpstr>
      <vt:lpstr>Arithmetic Operators</vt:lpstr>
      <vt:lpstr>Arithmetic Operators</vt:lpstr>
      <vt:lpstr>Arithmetic Operators</vt:lpstr>
      <vt:lpstr>Assignment Operators </vt:lpstr>
      <vt:lpstr>Comparison Operators</vt:lpstr>
      <vt:lpstr>Comparison Operators</vt:lpstr>
      <vt:lpstr>Comparison Operators</vt:lpstr>
      <vt:lpstr>Comparison Operators</vt:lpstr>
      <vt:lpstr>Comparison Operators</vt:lpstr>
      <vt:lpstr>Comparison Operators</vt:lpstr>
      <vt:lpstr>Comparison Operators</vt:lpstr>
      <vt:lpstr>Comparison Operators</vt:lpstr>
      <vt:lpstr>Comparison Operators</vt:lpstr>
      <vt:lpstr>Logical Operators</vt:lpstr>
      <vt:lpstr>Logical Operators</vt:lpstr>
      <vt:lpstr>Logical Operators</vt:lpstr>
      <vt:lpstr>Logical Operators</vt:lpstr>
      <vt:lpstr>Logical Operators</vt:lpstr>
      <vt:lpstr>Arrays</vt:lpstr>
      <vt:lpstr>Creating Arrays</vt:lpstr>
      <vt:lpstr>Creating Arrays</vt:lpstr>
      <vt:lpstr>Creating Arrays</vt:lpstr>
      <vt:lpstr>Creating Arrays</vt:lpstr>
      <vt:lpstr>Creating Arrays</vt:lpstr>
      <vt:lpstr>Creating Arrays</vt:lpstr>
      <vt:lpstr>Creating Arrays</vt:lpstr>
      <vt:lpstr>Accessing Elements</vt:lpstr>
      <vt:lpstr>Changing an Array Element</vt:lpstr>
      <vt:lpstr>Changing an Array Element</vt:lpstr>
      <vt:lpstr>Arrays are Objects</vt:lpstr>
      <vt:lpstr>Array Properties</vt:lpstr>
      <vt:lpstr>Array Properties</vt:lpstr>
      <vt:lpstr>Array Methods</vt:lpstr>
      <vt:lpstr>Adding elements to an array</vt:lpstr>
      <vt:lpstr>Adding elements to an array</vt:lpstr>
      <vt:lpstr>Adding elements to an array</vt:lpstr>
      <vt:lpstr>Adding elements to an array</vt:lpstr>
      <vt:lpstr>Deleting ARRAY elements</vt:lpstr>
      <vt:lpstr>Deleting ARRAY elements</vt:lpstr>
      <vt:lpstr>Deleting ARRAY elements</vt:lpstr>
      <vt:lpstr>Deleting ARRAY elements</vt:lpstr>
      <vt:lpstr>Array to String</vt:lpstr>
      <vt:lpstr>Array to String</vt:lpstr>
      <vt:lpstr>Reversing ARRAY ELEMENTS</vt:lpstr>
      <vt:lpstr>Sorting ARRAY ELEMENTS</vt:lpstr>
      <vt:lpstr>Array Methods</vt:lpstr>
      <vt:lpstr>Array Methods</vt:lpstr>
      <vt:lpstr>Array Methods</vt:lpstr>
      <vt:lpstr>Array Methods</vt:lpstr>
      <vt:lpstr>Multidimensional Arrays</vt:lpstr>
      <vt:lpstr>Objects</vt:lpstr>
      <vt:lpstr>Objects</vt:lpstr>
      <vt:lpstr>Objects</vt:lpstr>
      <vt:lpstr>Objects</vt:lpstr>
      <vt:lpstr>Objects</vt:lpstr>
      <vt:lpstr>Objects</vt:lpstr>
      <vt:lpstr>Logical Statements</vt:lpstr>
      <vt:lpstr>If and if else statements</vt:lpstr>
      <vt:lpstr>Else if statements</vt:lpstr>
      <vt:lpstr>Conditional Ternary Operator</vt:lpstr>
      <vt:lpstr>Switch statement</vt:lpstr>
      <vt:lpstr>Switch statement</vt:lpstr>
      <vt:lpstr>Switch statement</vt:lpstr>
      <vt:lpstr>Loops</vt:lpstr>
      <vt:lpstr>While loops</vt:lpstr>
      <vt:lpstr>While loops</vt:lpstr>
      <vt:lpstr>Do while loops</vt:lpstr>
      <vt:lpstr>Do while loops</vt:lpstr>
      <vt:lpstr>For loops</vt:lpstr>
      <vt:lpstr>For loops</vt:lpstr>
      <vt:lpstr>Nested loops</vt:lpstr>
      <vt:lpstr>Nested loops</vt:lpstr>
      <vt:lpstr>Loops and Arrays</vt:lpstr>
      <vt:lpstr>For of loop</vt:lpstr>
      <vt:lpstr>For of loop</vt:lpstr>
      <vt:lpstr>For in loop</vt:lpstr>
      <vt:lpstr>Break</vt:lpstr>
      <vt:lpstr>continue</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Array Method</vt:lpstr>
      <vt:lpstr>functions</vt:lpstr>
      <vt:lpstr>functions</vt:lpstr>
      <vt:lpstr>Functions</vt:lpstr>
      <vt:lpstr>Functions</vt:lpstr>
      <vt:lpstr>Functions</vt:lpstr>
      <vt:lpstr>Functions</vt:lpstr>
      <vt:lpstr>Functions</vt:lpstr>
      <vt:lpstr>Functions</vt:lpstr>
      <vt:lpstr>Functions</vt:lpstr>
      <vt:lpstr>Constructors</vt:lpstr>
      <vt:lpstr>String Properties</vt:lpstr>
      <vt:lpstr>String Methods</vt:lpstr>
      <vt:lpstr>String Methods</vt:lpstr>
      <vt:lpstr>String Methods</vt:lpstr>
      <vt:lpstr>String Methods</vt:lpstr>
      <vt:lpstr>String Methods</vt:lpstr>
      <vt:lpstr>PowerPoint Presentation</vt:lpstr>
      <vt:lpstr>JavaScript HTML DOM Events</vt:lpstr>
      <vt:lpstr>Onload event</vt:lpstr>
      <vt:lpstr>Onunload event</vt:lpstr>
      <vt:lpstr>oninput Event</vt:lpstr>
      <vt:lpstr>Onchange Event</vt:lpstr>
      <vt:lpstr>Onclick Event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creator>Deepak H G</dc:creator>
  <cp:lastModifiedBy>Deepak H G</cp:lastModifiedBy>
  <cp:revision>491</cp:revision>
  <dcterms:created xsi:type="dcterms:W3CDTF">2023-10-25T08:57:23Z</dcterms:created>
  <dcterms:modified xsi:type="dcterms:W3CDTF">2023-12-11T16:50:19Z</dcterms:modified>
</cp:coreProperties>
</file>